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84" r:id="rId4"/>
    <p:sldId id="285" r:id="rId5"/>
    <p:sldId id="286" r:id="rId6"/>
    <p:sldId id="287" r:id="rId7"/>
    <p:sldId id="261" r:id="rId8"/>
    <p:sldId id="279" r:id="rId9"/>
    <p:sldId id="278" r:id="rId10"/>
    <p:sldId id="288" r:id="rId11"/>
    <p:sldId id="289" r:id="rId12"/>
    <p:sldId id="282" r:id="rId13"/>
    <p:sldId id="301" r:id="rId14"/>
    <p:sldId id="290" r:id="rId15"/>
    <p:sldId id="296" r:id="rId16"/>
    <p:sldId id="291" r:id="rId17"/>
    <p:sldId id="292" r:id="rId18"/>
    <p:sldId id="293" r:id="rId19"/>
    <p:sldId id="294" r:id="rId20"/>
    <p:sldId id="297" r:id="rId21"/>
    <p:sldId id="298" r:id="rId22"/>
    <p:sldId id="295" r:id="rId23"/>
    <p:sldId id="299" r:id="rId24"/>
    <p:sldId id="302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183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A4986-55F2-2F43-9F3D-BD661E81899A}" type="datetimeFigureOut">
              <a:rPr lang="en-US" smtClean="0"/>
              <a:t>11/14/13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E610D0-BC78-F942-9633-DE93E79E45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732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719E9-17C9-C246-998F-2E2C55B7C98B}" type="datetimeFigureOut">
              <a:rPr lang="en-US" smtClean="0"/>
              <a:t>11/14/13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D2E39-3F8E-1D44-84CE-5B8631BB2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1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90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</a:t>
            </a:r>
            <a:r>
              <a:rPr lang="en-US" baseline="0" dirty="0" smtClean="0"/>
              <a:t> informative title!!!!  For example: the semantics of the scientific question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1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Get high resolution </a:t>
            </a:r>
            <a:r>
              <a:rPr lang="en-US" dirty="0" err="1" smtClean="0"/>
              <a:t>pics</a:t>
            </a:r>
            <a:r>
              <a:rPr lang="en-US" baseline="0" dirty="0" smtClean="0"/>
              <a:t> from</a:t>
            </a:r>
            <a:r>
              <a:rPr lang="en-US" dirty="0" smtClean="0"/>
              <a:t> </a:t>
            </a:r>
            <a:r>
              <a:rPr lang="en-US" dirty="0" err="1" smtClean="0"/>
              <a:t>Fransca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viz</a:t>
            </a:r>
            <a:r>
              <a:rPr lang="en-US" baseline="0" dirty="0" smtClean="0"/>
              <a:t> wall. Get them from Frank </a:t>
            </a:r>
            <a:r>
              <a:rPr lang="en-US" baseline="0" dirty="0" smtClean="0">
                <a:sym typeface="Wingdings"/>
              </a:rPr>
              <a:t> Possible video, test to see if works. Be sure to give credit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79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List all people at teams: </a:t>
            </a:r>
            <a:r>
              <a:rPr lang="en-US" dirty="0" err="1" smtClean="0"/>
              <a:t>lifemapper</a:t>
            </a:r>
            <a:r>
              <a:rPr lang="en-US" dirty="0" smtClean="0"/>
              <a:t>, </a:t>
            </a:r>
            <a:r>
              <a:rPr lang="en-US" dirty="0" err="1" smtClean="0"/>
              <a:t>edac</a:t>
            </a:r>
            <a:r>
              <a:rPr lang="en-US" dirty="0" smtClean="0"/>
              <a:t>, and UTEP.  Include</a:t>
            </a:r>
            <a:r>
              <a:rPr lang="en-US" baseline="0" dirty="0" smtClean="0"/>
              <a:t> all people even non-authors.  Introduce in the beginning with logos and picture of peoples.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51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Identify</a:t>
            </a:r>
            <a:r>
              <a:rPr lang="en-US" baseline="0" dirty="0" smtClean="0"/>
              <a:t> the current and future work, perhaps by highlights.  This is a work in progress, but we have some initial results for (1). This is </a:t>
            </a:r>
            <a:r>
              <a:rPr lang="en-US" baseline="0" dirty="0" err="1" smtClean="0"/>
              <a:t>achalleng</a:t>
            </a:r>
            <a:r>
              <a:rPr lang="en-US" baseline="0" dirty="0" smtClean="0"/>
              <a:t> that evolves but we are addressing the particular grant with was targeted with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0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D9342-A2F2-B440-9E8A-FBEAC57C7CB4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74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E1F-B421-3D4F-93D1-4C79C3293412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726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5FE09-C63D-A649-9176-9BC9031B5871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45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690DE-B6D8-8043-A0B9-8099E96E0089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1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42E3-7B34-3447-A86A-E80A6070FC6A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34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51B18-31ED-884C-9339-DB7610EB20E6}" type="datetime1">
              <a:rPr lang="en-US" smtClean="0"/>
              <a:t>11/14/13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60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EE224-DF09-EB47-A835-3168213D623E}" type="datetime1">
              <a:rPr lang="en-US" smtClean="0"/>
              <a:t>11/14/13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0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9AC-A99A-EF4F-AAEE-C7489D259018}" type="datetime1">
              <a:rPr lang="en-US" smtClean="0"/>
              <a:t>11/14/13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5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9A2F7-F319-3140-A0D5-2DEAA8E085A5}" type="datetime1">
              <a:rPr lang="en-US" smtClean="0"/>
              <a:t>11/14/13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805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6CC5-4BC6-854D-AE31-A404A9F5085E}" type="datetime1">
              <a:rPr lang="en-US" smtClean="0"/>
              <a:t>11/14/13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01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BD6E-E2AA-2342-8EAA-4AB3BF9DC3F2}" type="datetime1">
              <a:rPr lang="en-US" smtClean="0"/>
              <a:t>11/14/13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180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3E5B7-7E06-4A49-B98A-FDEE56A1FD41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6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8939"/>
            <a:ext cx="7772400" cy="2187827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meets </a:t>
            </a:r>
            <a:r>
              <a:rPr lang="en-US" dirty="0" smtClean="0"/>
              <a:t>SADI: </a:t>
            </a:r>
            <a:r>
              <a:rPr lang="en-US" dirty="0"/>
              <a:t>Supporting Data-to-Model Integration for Biodiversity Forecasting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206" y="3315439"/>
            <a:ext cx="8077260" cy="1650145"/>
          </a:xfrm>
        </p:spPr>
        <p:txBody>
          <a:bodyPr>
            <a:normAutofit/>
          </a:bodyPr>
          <a:lstStyle/>
          <a:p>
            <a:r>
              <a:rPr lang="en-US" dirty="0"/>
              <a:t> Nicholas Del </a:t>
            </a:r>
            <a:r>
              <a:rPr lang="en-US" dirty="0" smtClean="0"/>
              <a:t>Rio</a:t>
            </a:r>
            <a:r>
              <a:rPr lang="en-US" baseline="30000" dirty="0" smtClean="0"/>
              <a:t>1</a:t>
            </a:r>
            <a:r>
              <a:rPr lang="en-US" dirty="0" smtClean="0"/>
              <a:t>, Natalia </a:t>
            </a:r>
            <a:r>
              <a:rPr lang="en-US" dirty="0"/>
              <a:t>Villanueva-</a:t>
            </a:r>
            <a:r>
              <a:rPr lang="en-US" dirty="0" smtClean="0"/>
              <a:t>Rosales</a:t>
            </a:r>
            <a:r>
              <a:rPr lang="en-US" baseline="30000" dirty="0" smtClean="0"/>
              <a:t>1</a:t>
            </a:r>
            <a:r>
              <a:rPr lang="en-US" dirty="0" smtClean="0"/>
              <a:t>, Deana Pennington</a:t>
            </a:r>
            <a:r>
              <a:rPr lang="en-US" baseline="30000" dirty="0" smtClean="0"/>
              <a:t>1</a:t>
            </a:r>
            <a:r>
              <a:rPr lang="en-US" dirty="0" smtClean="0"/>
              <a:t>, Karl Benedict</a:t>
            </a:r>
            <a:r>
              <a:rPr lang="en-US" baseline="30000" dirty="0" smtClean="0"/>
              <a:t>2</a:t>
            </a:r>
            <a:r>
              <a:rPr lang="en-US" dirty="0" smtClean="0"/>
              <a:t>, Aimee Stewart</a:t>
            </a:r>
            <a:r>
              <a:rPr lang="en-US" baseline="30000" dirty="0" smtClean="0"/>
              <a:t>3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/>
              <a:t>Cj</a:t>
            </a:r>
            <a:r>
              <a:rPr lang="en-US" dirty="0"/>
              <a:t> </a:t>
            </a:r>
            <a:r>
              <a:rPr lang="en-US" dirty="0" smtClean="0"/>
              <a:t>Grady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</a:t>
            </a:fld>
            <a:endParaRPr lang="en-US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040723" y="5357525"/>
            <a:ext cx="5080396" cy="998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rgbClr val="000000"/>
                </a:solidFill>
              </a:rPr>
              <a:t>University of Texas at El Paso Cyber-ShARE</a:t>
            </a:r>
            <a:r>
              <a:rPr lang="en-US" sz="1600" baseline="30000" dirty="0" smtClean="0">
                <a:solidFill>
                  <a:srgbClr val="000000"/>
                </a:solidFill>
              </a:rPr>
              <a:t>1</a:t>
            </a:r>
            <a:endParaRPr lang="en-US" sz="1600" baseline="30000" dirty="0">
              <a:solidFill>
                <a:srgbClr val="000000"/>
              </a:solidFill>
            </a:endParaRPr>
          </a:p>
          <a:p>
            <a:r>
              <a:rPr lang="en-US" sz="1600" dirty="0" smtClean="0">
                <a:solidFill>
                  <a:srgbClr val="000000"/>
                </a:solidFill>
              </a:rPr>
              <a:t>University of New Mexico Earth Data Analysis Center</a:t>
            </a:r>
            <a:r>
              <a:rPr lang="en-US" sz="1600" baseline="30000" dirty="0" smtClean="0">
                <a:solidFill>
                  <a:srgbClr val="000000"/>
                </a:solidFill>
              </a:rPr>
              <a:t>2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Kansas University Biodiversity Institute</a:t>
            </a:r>
            <a:r>
              <a:rPr lang="en-US" sz="1600" baseline="30000" dirty="0" smtClean="0">
                <a:solidFill>
                  <a:srgbClr val="000000"/>
                </a:solidFill>
              </a:rPr>
              <a:t>3</a:t>
            </a:r>
            <a:endParaRPr lang="en-US" sz="1600" baseline="30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245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173000" y="2484304"/>
            <a:ext cx="1514353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790375" y="2484304"/>
            <a:ext cx="1296365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CF to OBOE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95391" y="1844190"/>
            <a:ext cx="8050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CF vocabulary couples entities with measurements, so we need to decompose: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43287" y="2484304"/>
            <a:ext cx="28440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dew_point_temperature</a:t>
            </a:r>
            <a:r>
              <a:rPr lang="en-US" sz="2000" b="1" dirty="0"/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58494" y="3778391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91060" y="4751041"/>
            <a:ext cx="28157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Atmospheric Feature 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099758" y="5710459"/>
            <a:ext cx="140390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DewPoint</a:t>
            </a:r>
            <a:endParaRPr lang="en-US" sz="2400" b="0" dirty="0"/>
          </a:p>
        </p:txBody>
      </p:sp>
      <p:sp>
        <p:nvSpPr>
          <p:cNvPr id="14" name="TextBox 13"/>
          <p:cNvSpPr txBox="1"/>
          <p:nvPr/>
        </p:nvSpPr>
        <p:spPr>
          <a:xfrm>
            <a:off x="5190870" y="3778391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5437897" y="4751714"/>
            <a:ext cx="182844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Temperature</a:t>
            </a:r>
            <a:endParaRPr lang="en-US" sz="2400" b="0" dirty="0"/>
          </a:p>
        </p:txBody>
      </p:sp>
      <p:cxnSp>
        <p:nvCxnSpPr>
          <p:cNvPr id="17" name="Straight Arrow Connector 16"/>
          <p:cNvCxnSpPr>
            <a:stCxn id="12" idx="0"/>
            <a:endCxn id="11" idx="2"/>
          </p:cNvCxnSpPr>
          <p:nvPr/>
        </p:nvCxnSpPr>
        <p:spPr>
          <a:xfrm flipV="1">
            <a:off x="1798958" y="4240056"/>
            <a:ext cx="384" cy="5109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0"/>
            <a:endCxn id="12" idx="2"/>
          </p:cNvCxnSpPr>
          <p:nvPr/>
        </p:nvCxnSpPr>
        <p:spPr>
          <a:xfrm flipH="1" flipV="1">
            <a:off x="1798958" y="5212706"/>
            <a:ext cx="2750" cy="4977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5" idx="0"/>
            <a:endCxn id="14" idx="2"/>
          </p:cNvCxnSpPr>
          <p:nvPr/>
        </p:nvCxnSpPr>
        <p:spPr>
          <a:xfrm flipH="1" flipV="1">
            <a:off x="6339457" y="4240056"/>
            <a:ext cx="12663" cy="511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2111" y="3651426"/>
            <a:ext cx="3220452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093753" y="3629740"/>
            <a:ext cx="2538924" cy="1715102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490581" y="4348340"/>
            <a:ext cx="1603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Prepackaged with</a:t>
            </a:r>
          </a:p>
          <a:p>
            <a:r>
              <a:rPr lang="en-US" sz="1400" b="1" dirty="0" err="1" smtClean="0"/>
              <a:t>OBOE.owl</a:t>
            </a:r>
            <a:endParaRPr lang="en-US" sz="14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706349" y="6172124"/>
            <a:ext cx="24233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An </a:t>
            </a:r>
            <a:r>
              <a:rPr lang="en-US" sz="1400" b="1" dirty="0" err="1" smtClean="0"/>
              <a:t>ELSEWeb</a:t>
            </a:r>
            <a:r>
              <a:rPr lang="en-US" sz="1400" b="1" dirty="0" smtClean="0"/>
              <a:t> extension</a:t>
            </a:r>
            <a:endParaRPr lang="en-US" sz="1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3206855" y="5848958"/>
            <a:ext cx="502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Need to reuse other ontologies such </a:t>
            </a:r>
            <a:r>
              <a:rPr lang="en-US" dirty="0" smtClean="0"/>
              <a:t>as SWEET </a:t>
            </a:r>
            <a:r>
              <a:rPr lang="en-US" dirty="0" smtClean="0"/>
              <a:t>or define own classes.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367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24" grpId="0" animBg="1"/>
      <p:bldP spid="25" grpId="0" animBg="1"/>
      <p:bldP spid="26" grpId="0"/>
      <p:bldP spid="27" grpId="0"/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Describing Adaptors using SADI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2111" y="1562214"/>
            <a:ext cx="845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Adaptor services perform operations such as: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Data selection </a:t>
            </a:r>
            <a:r>
              <a:rPr lang="en-US" dirty="0" smtClean="0"/>
              <a:t>– binds specifications to satisfactory data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Data transformations </a:t>
            </a:r>
            <a:r>
              <a:rPr lang="en-US" dirty="0" smtClean="0"/>
              <a:t>– transform structure or format of data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Modeling</a:t>
            </a:r>
            <a:r>
              <a:rPr lang="en-US" dirty="0" smtClean="0"/>
              <a:t> – implement modeling algorithm</a:t>
            </a:r>
          </a:p>
          <a:p>
            <a:endParaRPr lang="en-US" dirty="0"/>
          </a:p>
          <a:p>
            <a:r>
              <a:rPr lang="en-US" dirty="0" smtClean="0"/>
              <a:t>Adaptor services are implemented as Semantic Automated Discovery and </a:t>
            </a:r>
            <a:r>
              <a:rPr lang="en-US" dirty="0" smtClean="0"/>
              <a:t>Integration (SADI) </a:t>
            </a:r>
            <a:r>
              <a:rPr lang="en-US" dirty="0" smtClean="0"/>
              <a:t>Services: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46613" y="4256665"/>
            <a:ext cx="1453493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Operation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503483" y="4256665"/>
            <a:ext cx="2507567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ServiceDescription</a:t>
            </a:r>
            <a:endParaRPr lang="en-US" sz="2400" b="0" dirty="0"/>
          </a:p>
        </p:txBody>
      </p:sp>
      <p:sp>
        <p:nvSpPr>
          <p:cNvPr id="9" name="TextBox 8"/>
          <p:cNvSpPr txBox="1"/>
          <p:nvPr/>
        </p:nvSpPr>
        <p:spPr>
          <a:xfrm>
            <a:off x="6804969" y="3733681"/>
            <a:ext cx="1508346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/>
              <a:t>Parameter</a:t>
            </a:r>
            <a:endParaRPr lang="en-US" sz="2400" b="0" dirty="0"/>
          </a:p>
        </p:txBody>
      </p:sp>
      <p:cxnSp>
        <p:nvCxnSpPr>
          <p:cNvPr id="17" name="Curved Connector 16"/>
          <p:cNvCxnSpPr>
            <a:stCxn id="8" idx="2"/>
            <a:endCxn id="7" idx="1"/>
          </p:cNvCxnSpPr>
          <p:nvPr/>
        </p:nvCxnSpPr>
        <p:spPr>
          <a:xfrm rot="5400000" flipH="1" flipV="1">
            <a:off x="2786524" y="3458241"/>
            <a:ext cx="230832" cy="2289346"/>
          </a:xfrm>
          <a:prstGeom prst="curvedConnector4">
            <a:avLst>
              <a:gd name="adj1" fmla="val -99033"/>
              <a:gd name="adj2" fmla="val 77383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15709" y="5020518"/>
            <a:ext cx="1190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hasOperation</a:t>
            </a:r>
            <a:endParaRPr lang="en-US" sz="1400" dirty="0"/>
          </a:p>
        </p:txBody>
      </p:sp>
      <p:cxnSp>
        <p:nvCxnSpPr>
          <p:cNvPr id="22" name="Curved Connector 21"/>
          <p:cNvCxnSpPr>
            <a:stCxn id="7" idx="2"/>
            <a:endCxn id="9" idx="1"/>
          </p:cNvCxnSpPr>
          <p:nvPr/>
        </p:nvCxnSpPr>
        <p:spPr>
          <a:xfrm rot="5400000" flipH="1" flipV="1">
            <a:off x="5412256" y="3325617"/>
            <a:ext cx="753816" cy="2031609"/>
          </a:xfrm>
          <a:prstGeom prst="curvedConnector4">
            <a:avLst>
              <a:gd name="adj1" fmla="val -30326"/>
              <a:gd name="adj2" fmla="val 67886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934382" y="5023973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inputParameter</a:t>
            </a:r>
            <a:endParaRPr lang="en-US" sz="1400" dirty="0"/>
          </a:p>
        </p:txBody>
      </p:sp>
      <p:cxnSp>
        <p:nvCxnSpPr>
          <p:cNvPr id="26" name="Curved Connector 25"/>
          <p:cNvCxnSpPr>
            <a:stCxn id="7" idx="0"/>
            <a:endCxn id="9" idx="1"/>
          </p:cNvCxnSpPr>
          <p:nvPr/>
        </p:nvCxnSpPr>
        <p:spPr>
          <a:xfrm rot="5400000" flipH="1" flipV="1">
            <a:off x="5643089" y="3094786"/>
            <a:ext cx="292151" cy="2031609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934382" y="3641715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outputParameter</a:t>
            </a:r>
            <a:endParaRPr lang="en-US" sz="1400" dirty="0"/>
          </a:p>
        </p:txBody>
      </p:sp>
      <p:sp>
        <p:nvSpPr>
          <p:cNvPr id="30" name="Magnetic Disk 29"/>
          <p:cNvSpPr/>
          <p:nvPr/>
        </p:nvSpPr>
        <p:spPr bwMode="auto">
          <a:xfrm>
            <a:off x="3515488" y="5853828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Adaptor KB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36416" y="3651426"/>
            <a:ext cx="8302517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>
            <a:stCxn id="30" idx="1"/>
            <a:endCxn id="31" idx="2"/>
          </p:cNvCxnSpPr>
          <p:nvPr/>
        </p:nvCxnSpPr>
        <p:spPr>
          <a:xfrm flipV="1">
            <a:off x="4387675" y="5541189"/>
            <a:ext cx="0" cy="312639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9" idx="2"/>
            <a:endCxn id="23" idx="0"/>
          </p:cNvCxnSpPr>
          <p:nvPr/>
        </p:nvCxnSpPr>
        <p:spPr>
          <a:xfrm rot="16200000" flipH="1">
            <a:off x="7180295" y="4574192"/>
            <a:ext cx="762120" cy="4427"/>
          </a:xfrm>
          <a:prstGeom prst="curvedConnector3">
            <a:avLst>
              <a:gd name="adj1" fmla="val 50000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892126" y="4957466"/>
            <a:ext cx="1342886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/>
              <a:t>o</a:t>
            </a:r>
            <a:r>
              <a:rPr lang="en-US" sz="2400" dirty="0" err="1" smtClean="0"/>
              <a:t>wl:Class</a:t>
            </a:r>
            <a:endParaRPr lang="en-US" sz="2400" b="0" dirty="0"/>
          </a:p>
        </p:txBody>
      </p:sp>
      <p:sp>
        <p:nvSpPr>
          <p:cNvPr id="28" name="TextBox 27"/>
          <p:cNvSpPr txBox="1"/>
          <p:nvPr/>
        </p:nvSpPr>
        <p:spPr>
          <a:xfrm>
            <a:off x="6553200" y="4428226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objectType</a:t>
            </a:r>
            <a:endParaRPr 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6590553" y="5481604"/>
            <a:ext cx="211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Input/Output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33" name="Round Single Corner Rectangle 32"/>
          <p:cNvSpPr/>
          <p:nvPr/>
        </p:nvSpPr>
        <p:spPr bwMode="auto">
          <a:xfrm>
            <a:off x="310876" y="5707661"/>
            <a:ext cx="321733" cy="321733"/>
          </a:xfrm>
          <a:prstGeom prst="round1Rect">
            <a:avLst>
              <a:gd name="adj" fmla="val 0"/>
            </a:avLst>
          </a:prstGeom>
          <a:solidFill>
            <a:srgbClr val="C0C0C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68077" y="5622995"/>
            <a:ext cx="1447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SADI OWL</a:t>
            </a:r>
            <a:endParaRPr 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2138563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20" grpId="0"/>
      <p:bldP spid="25" grpId="0"/>
      <p:bldP spid="29" grpId="0"/>
      <p:bldP spid="30" grpId="0" animBg="1"/>
      <p:bldP spid="31" grpId="0" animBg="1"/>
      <p:bldP spid="23" grpId="0" animBg="1"/>
      <p:bldP spid="28" grpId="0"/>
      <p:bldP spid="18" grpId="0"/>
      <p:bldP spid="33" grpId="0" animBg="1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25" y="274638"/>
            <a:ext cx="8775805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An Example SADI </a:t>
            </a:r>
            <a:r>
              <a:rPr lang="en-US" sz="3200" dirty="0" smtClean="0"/>
              <a:t>Service</a:t>
            </a:r>
            <a:r>
              <a:rPr lang="en-US" sz="3200" dirty="0" smtClean="0"/>
              <a:t>: Tiff Scenario Extraction</a:t>
            </a:r>
            <a:endParaRPr lang="en-US" sz="3200" dirty="0"/>
          </a:p>
        </p:txBody>
      </p:sp>
      <p:cxnSp>
        <p:nvCxnSpPr>
          <p:cNvPr id="5" name="Straight Arrow Connector 4"/>
          <p:cNvCxnSpPr>
            <a:stCxn id="12" idx="3"/>
            <a:endCxn id="16" idx="1"/>
          </p:cNvCxnSpPr>
          <p:nvPr/>
        </p:nvCxnSpPr>
        <p:spPr>
          <a:xfrm>
            <a:off x="3386085" y="3079795"/>
            <a:ext cx="2609962" cy="715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345560" y="2652647"/>
            <a:ext cx="2670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elseweb:hasWCSCoverageDistribution</a:t>
            </a:r>
            <a:r>
              <a:rPr lang="en-US" sz="1200" dirty="0" smtClean="0"/>
              <a:t> 1..10</a:t>
            </a:r>
            <a:endParaRPr lang="en-US" sz="1200" dirty="0"/>
          </a:p>
        </p:txBody>
      </p:sp>
      <p:cxnSp>
        <p:nvCxnSpPr>
          <p:cNvPr id="8" name="Straight Arrow Connector 7"/>
          <p:cNvCxnSpPr>
            <a:stCxn id="13" idx="3"/>
            <a:endCxn id="17" idx="1"/>
          </p:cNvCxnSpPr>
          <p:nvPr/>
        </p:nvCxnSpPr>
        <p:spPr>
          <a:xfrm flipV="1">
            <a:off x="3382803" y="5489248"/>
            <a:ext cx="2494711" cy="1532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72155" y="5153341"/>
            <a:ext cx="2277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Elseweb:hasExtractedTiffScenario</a:t>
            </a:r>
            <a:endParaRPr 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48022" y="2848962"/>
            <a:ext cx="183806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WCSScenario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544740" y="5089072"/>
            <a:ext cx="1838063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TiffExtracted</a:t>
            </a:r>
            <a:endParaRPr lang="en-US" sz="2400" b="0" dirty="0" smtClean="0"/>
          </a:p>
          <a:p>
            <a:r>
              <a:rPr lang="en-US" sz="2400" dirty="0" err="1" smtClean="0"/>
              <a:t>WCSScenario</a:t>
            </a:r>
            <a:endParaRPr lang="en-US" sz="2400" b="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712854" y="3984446"/>
            <a:ext cx="3513402" cy="461665"/>
          </a:xfrm>
          <a:prstGeom prst="rect">
            <a:avLst/>
          </a:prstGeom>
          <a:solidFill>
            <a:srgbClr val="C0C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WCSPayloadExtractor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6127147" y="1462899"/>
            <a:ext cx="1664939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sp>
        <p:nvSpPr>
          <p:cNvPr id="16" name="TextBox 15"/>
          <p:cNvSpPr txBox="1"/>
          <p:nvPr/>
        </p:nvSpPr>
        <p:spPr>
          <a:xfrm>
            <a:off x="5996047" y="2671453"/>
            <a:ext cx="1935295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WCSCoverage</a:t>
            </a:r>
            <a:endParaRPr lang="en-US" sz="2400" b="0" dirty="0" smtClean="0"/>
          </a:p>
          <a:p>
            <a:r>
              <a:rPr lang="en-US" sz="2400" dirty="0" smtClean="0"/>
              <a:t>Distribution</a:t>
            </a:r>
            <a:endParaRPr lang="en-US" sz="2400" b="0" dirty="0"/>
          </a:p>
        </p:txBody>
      </p:sp>
      <p:sp>
        <p:nvSpPr>
          <p:cNvPr id="17" name="TextBox 16"/>
          <p:cNvSpPr txBox="1"/>
          <p:nvPr/>
        </p:nvSpPr>
        <p:spPr>
          <a:xfrm>
            <a:off x="5877514" y="5258415"/>
            <a:ext cx="210481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WCSPayload</a:t>
            </a:r>
            <a:endParaRPr lang="en-US" sz="2400" b="0" dirty="0" smtClean="0"/>
          </a:p>
        </p:txBody>
      </p:sp>
      <p:cxnSp>
        <p:nvCxnSpPr>
          <p:cNvPr id="19" name="Straight Arrow Connector 18"/>
          <p:cNvCxnSpPr>
            <a:stCxn id="14" idx="0"/>
            <a:endCxn id="12" idx="2"/>
          </p:cNvCxnSpPr>
          <p:nvPr/>
        </p:nvCxnSpPr>
        <p:spPr>
          <a:xfrm flipH="1" flipV="1">
            <a:off x="2467054" y="3310627"/>
            <a:ext cx="2501" cy="67381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2"/>
            <a:endCxn id="13" idx="0"/>
          </p:cNvCxnSpPr>
          <p:nvPr/>
        </p:nvCxnSpPr>
        <p:spPr>
          <a:xfrm flipH="1">
            <a:off x="2463772" y="4446111"/>
            <a:ext cx="5783" cy="642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6" idx="0"/>
            <a:endCxn id="15" idx="2"/>
          </p:cNvCxnSpPr>
          <p:nvPr/>
        </p:nvCxnSpPr>
        <p:spPr>
          <a:xfrm flipH="1" flipV="1">
            <a:off x="6959617" y="1924564"/>
            <a:ext cx="4078" cy="74688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rot="5400000">
            <a:off x="7977225" y="3578074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cxnSp>
        <p:nvCxnSpPr>
          <p:cNvPr id="26" name="Curved Connector 25"/>
          <p:cNvCxnSpPr>
            <a:stCxn id="17" idx="3"/>
            <a:endCxn id="15" idx="3"/>
          </p:cNvCxnSpPr>
          <p:nvPr/>
        </p:nvCxnSpPr>
        <p:spPr bwMode="auto">
          <a:xfrm flipH="1" flipV="1">
            <a:off x="7792086" y="1693732"/>
            <a:ext cx="190241" cy="3795516"/>
          </a:xfrm>
          <a:prstGeom prst="curvedConnector3">
            <a:avLst>
              <a:gd name="adj1" fmla="val -303425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5754136" y="1966071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28" name="Round Single Corner Rectangle 27"/>
          <p:cNvSpPr/>
          <p:nvPr/>
        </p:nvSpPr>
        <p:spPr bwMode="auto">
          <a:xfrm>
            <a:off x="5420313" y="3787483"/>
            <a:ext cx="321733" cy="321733"/>
          </a:xfrm>
          <a:prstGeom prst="round1Rect">
            <a:avLst>
              <a:gd name="adj" fmla="val 0"/>
            </a:avLst>
          </a:prstGeom>
          <a:solidFill>
            <a:srgbClr val="C0C0C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77514" y="3702817"/>
            <a:ext cx="1447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SADI OWL</a:t>
            </a:r>
            <a:endParaRPr lang="en-US" sz="2400" b="0" dirty="0"/>
          </a:p>
        </p:txBody>
      </p:sp>
      <p:sp>
        <p:nvSpPr>
          <p:cNvPr id="32" name="Round Single Corner Rectangle 31"/>
          <p:cNvSpPr/>
          <p:nvPr/>
        </p:nvSpPr>
        <p:spPr bwMode="auto">
          <a:xfrm>
            <a:off x="5420313" y="4291018"/>
            <a:ext cx="321733" cy="321733"/>
          </a:xfrm>
          <a:prstGeom prst="round1Rect">
            <a:avLst>
              <a:gd name="adj" fmla="val 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877514" y="4206352"/>
            <a:ext cx="2021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ELSEWeb</a:t>
            </a:r>
            <a:r>
              <a:rPr lang="en-US" sz="2400" b="0" dirty="0" smtClean="0"/>
              <a:t> OWL </a:t>
            </a:r>
            <a:endParaRPr lang="en-US" sz="2400" b="0" dirty="0"/>
          </a:p>
        </p:txBody>
      </p:sp>
      <p:sp>
        <p:nvSpPr>
          <p:cNvPr id="34" name="TextBox 33"/>
          <p:cNvSpPr txBox="1"/>
          <p:nvPr/>
        </p:nvSpPr>
        <p:spPr>
          <a:xfrm>
            <a:off x="2482350" y="3432284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myGrid:inputParameter</a:t>
            </a:r>
            <a:endParaRPr lang="en-US" sz="12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505466" y="4584783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myGrid:outputParameter</a:t>
            </a:r>
            <a:endParaRPr lang="en-US" sz="1200" b="1" dirty="0"/>
          </a:p>
        </p:txBody>
      </p:sp>
      <p:sp>
        <p:nvSpPr>
          <p:cNvPr id="37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B230E7-971B-F545-A5C5-551EC8F7F6B4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38" name="Curved Connector 37"/>
          <p:cNvCxnSpPr>
            <a:stCxn id="13" idx="1"/>
            <a:endCxn id="12" idx="1"/>
          </p:cNvCxnSpPr>
          <p:nvPr/>
        </p:nvCxnSpPr>
        <p:spPr bwMode="auto">
          <a:xfrm rot="10800000" flipH="1">
            <a:off x="1544740" y="3079795"/>
            <a:ext cx="3282" cy="2424776"/>
          </a:xfrm>
          <a:prstGeom prst="curvedConnector3">
            <a:avLst>
              <a:gd name="adj1" fmla="val -32384034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2" name="TextBox 41"/>
          <p:cNvSpPr txBox="1"/>
          <p:nvPr/>
        </p:nvSpPr>
        <p:spPr>
          <a:xfrm rot="16200000">
            <a:off x="-521581" y="4054137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3" name="Rectangle 2"/>
          <p:cNvSpPr/>
          <p:nvPr/>
        </p:nvSpPr>
        <p:spPr>
          <a:xfrm>
            <a:off x="1538075" y="6392674"/>
            <a:ext cx="57600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http://</a:t>
            </a:r>
            <a:r>
              <a:rPr lang="en-US" sz="1400" b="1" dirty="0" err="1"/>
              <a:t>visko.cybershare.utep.edu</a:t>
            </a:r>
            <a:r>
              <a:rPr lang="en-US" sz="1400" b="1" dirty="0"/>
              <a:t>/</a:t>
            </a:r>
            <a:r>
              <a:rPr lang="en-US" sz="1400" b="1" dirty="0" err="1"/>
              <a:t>sadi</a:t>
            </a:r>
            <a:r>
              <a:rPr lang="en-US" sz="1400" b="1" dirty="0"/>
              <a:t>-services-</a:t>
            </a:r>
            <a:r>
              <a:rPr lang="en-US" sz="1400" b="1" dirty="0" err="1"/>
              <a:t>elseweb</a:t>
            </a:r>
            <a:r>
              <a:rPr lang="en-US" sz="1400" b="1" dirty="0"/>
              <a:t>/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5237" y="1596739"/>
            <a:ext cx="510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Tiff Scenario Extraction Service: extracts Tiff payload from multipart MIME WCS response 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62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3" grpId="0" build="allAtOnce"/>
      <p:bldP spid="27" grpId="0"/>
      <p:bldP spid="28" grpId="0" animBg="1"/>
      <p:bldP spid="29" grpId="0"/>
      <p:bldP spid="32" grpId="0" animBg="1"/>
      <p:bldP spid="33" grpId="0"/>
      <p:bldP spid="34" grpId="0"/>
      <p:bldP spid="35" grpId="0"/>
      <p:bldP spid="42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1504" y="4410313"/>
            <a:ext cx="3683000" cy="17808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600" y="202555"/>
            <a:ext cx="3784600" cy="106756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485262" y="6382921"/>
            <a:ext cx="21339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/>
              <a:t>http://</a:t>
            </a:r>
            <a:r>
              <a:rPr lang="en-US" sz="1600" b="1" dirty="0" err="1"/>
              <a:t>lifemapper.org</a:t>
            </a:r>
            <a:r>
              <a:rPr lang="en-US" sz="1600" b="1" dirty="0"/>
              <a:t>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7072" y="4128473"/>
            <a:ext cx="408433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Supported modeling </a:t>
            </a:r>
            <a:r>
              <a:rPr lang="en-US" sz="2000" dirty="0"/>
              <a:t>a</a:t>
            </a:r>
            <a:r>
              <a:rPr lang="en-US" sz="2000" dirty="0" smtClean="0"/>
              <a:t>lgorithms: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sz="1600" dirty="0" smtClean="0"/>
              <a:t>Artificial Neural Network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Maximum </a:t>
            </a:r>
            <a:r>
              <a:rPr lang="en-US" sz="1600" dirty="0"/>
              <a:t>Entropy - ATT </a:t>
            </a:r>
            <a:r>
              <a:rPr lang="en-US" sz="1600" dirty="0" smtClean="0"/>
              <a:t>Implementation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BIOCLIM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Climate Space Model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GARP with Best Subsets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Maximum Entropy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437072" y="1943289"/>
            <a:ext cx="4993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Species </a:t>
            </a:r>
            <a:r>
              <a:rPr lang="en-US" dirty="0"/>
              <a:t>d</a:t>
            </a:r>
            <a:r>
              <a:rPr lang="en-US" dirty="0" smtClean="0"/>
              <a:t>istribution </a:t>
            </a:r>
            <a:r>
              <a:rPr lang="en-US" dirty="0"/>
              <a:t>m</a:t>
            </a:r>
            <a:r>
              <a:rPr lang="en-US" dirty="0" smtClean="0"/>
              <a:t>odelers </a:t>
            </a:r>
            <a:r>
              <a:rPr lang="en-US" dirty="0"/>
              <a:t>e</a:t>
            </a:r>
            <a:r>
              <a:rPr lang="en-US" dirty="0" smtClean="0"/>
              <a:t>xposed as </a:t>
            </a:r>
            <a:r>
              <a:rPr lang="en-US" dirty="0" err="1" smtClean="0"/>
              <a:t>RESTful</a:t>
            </a:r>
            <a:r>
              <a:rPr lang="en-US" dirty="0" smtClean="0"/>
              <a:t> services and defined using WADL and XML Schema</a:t>
            </a:r>
            <a:endParaRPr lang="en-US" dirty="0"/>
          </a:p>
        </p:txBody>
      </p:sp>
      <p:pic>
        <p:nvPicPr>
          <p:cNvPr id="12" name="Picture 11" descr="lifemapper-requestXM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375" y="1444753"/>
            <a:ext cx="2600325" cy="2247900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>
            <a:off x="6660917" y="3863885"/>
            <a:ext cx="822960" cy="429560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07809" y="1075421"/>
            <a:ext cx="583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Input</a:t>
            </a:r>
            <a:endParaRPr lang="en-US" sz="1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7760209" y="406789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Output</a:t>
            </a:r>
            <a:endParaRPr lang="en-US" sz="14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437072" y="2905666"/>
            <a:ext cx="4993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an reference </a:t>
            </a:r>
            <a:r>
              <a:rPr lang="en-US" dirty="0" err="1" smtClean="0"/>
              <a:t>Lifemapper’s</a:t>
            </a:r>
            <a:r>
              <a:rPr lang="en-US" dirty="0" smtClean="0"/>
              <a:t> extensive repository of species occurrence data or provide 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486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Coordinating Adaptor </a:t>
            </a:r>
            <a:r>
              <a:rPr lang="en-US" dirty="0" smtClean="0"/>
              <a:t>Execution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542160"/>
            <a:ext cx="81320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carioSHARE</a:t>
            </a:r>
            <a:r>
              <a:rPr lang="en-US" dirty="0" smtClean="0"/>
              <a:t> agent constructs a knowledge base that supports the answering of an input SPARQL </a:t>
            </a:r>
            <a:r>
              <a:rPr lang="en-US" dirty="0" smtClean="0"/>
              <a:t>query that requests for some species distribution model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 err="1" smtClean="0"/>
              <a:t>cardioSHARE</a:t>
            </a:r>
            <a:r>
              <a:rPr lang="en-US" dirty="0" smtClean="0"/>
              <a:t> client gather triples either inferred from Pellet or returned from a SADI </a:t>
            </a:r>
            <a:r>
              <a:rPr lang="en-US" dirty="0" smtClean="0"/>
              <a:t>services in an attempt to satisfy the required query pattern</a:t>
            </a:r>
            <a:endParaRPr lang="en-US" dirty="0" smtClean="0"/>
          </a:p>
        </p:txBody>
      </p:sp>
      <p:sp>
        <p:nvSpPr>
          <p:cNvPr id="6" name="Magnetic Disk 5"/>
          <p:cNvSpPr/>
          <p:nvPr/>
        </p:nvSpPr>
        <p:spPr>
          <a:xfrm>
            <a:off x="162471" y="4117138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ounded Rectangle 6"/>
          <p:cNvSpPr/>
          <p:nvPr/>
        </p:nvSpPr>
        <p:spPr bwMode="auto">
          <a:xfrm>
            <a:off x="2421801" y="4463924"/>
            <a:ext cx="1382959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cardioSHARE</a:t>
            </a:r>
            <a:endParaRPr lang="en-US" sz="1400" dirty="0" smtClean="0"/>
          </a:p>
        </p:txBody>
      </p:sp>
      <p:sp>
        <p:nvSpPr>
          <p:cNvPr id="8" name="Folded Corner 7"/>
          <p:cNvSpPr/>
          <p:nvPr/>
        </p:nvSpPr>
        <p:spPr>
          <a:xfrm>
            <a:off x="889242" y="5399537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Experiment Specifications RDF</a:t>
            </a:r>
            <a:endParaRPr lang="en-US" sz="1400" dirty="0"/>
          </a:p>
        </p:txBody>
      </p:sp>
      <p:cxnSp>
        <p:nvCxnSpPr>
          <p:cNvPr id="9" name="Straight Arrow Connector 8"/>
          <p:cNvCxnSpPr>
            <a:stCxn id="10" idx="0"/>
            <a:endCxn id="7" idx="2"/>
          </p:cNvCxnSpPr>
          <p:nvPr/>
        </p:nvCxnSpPr>
        <p:spPr>
          <a:xfrm flipH="1" flipV="1">
            <a:off x="3113281" y="4837659"/>
            <a:ext cx="10904" cy="56187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olded Corner 9"/>
          <p:cNvSpPr/>
          <p:nvPr/>
        </p:nvSpPr>
        <p:spPr>
          <a:xfrm>
            <a:off x="2448259" y="5399537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Model Generation Query (SPARQL)</a:t>
            </a:r>
            <a:endParaRPr 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661698" y="6090393"/>
            <a:ext cx="1791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Referenced via FROM </a:t>
            </a:r>
            <a:r>
              <a:rPr lang="en-US" sz="1400" b="1" dirty="0" smtClean="0"/>
              <a:t>clause in query</a:t>
            </a:r>
            <a:endParaRPr lang="en-US" sz="1400" b="1" dirty="0"/>
          </a:p>
        </p:txBody>
      </p:sp>
      <p:sp>
        <p:nvSpPr>
          <p:cNvPr id="18" name="Magnetic Disk 17"/>
          <p:cNvSpPr/>
          <p:nvPr/>
        </p:nvSpPr>
        <p:spPr bwMode="auto">
          <a:xfrm>
            <a:off x="2241094" y="3252954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Adaptor Services</a:t>
            </a:r>
          </a:p>
        </p:txBody>
      </p:sp>
      <p:cxnSp>
        <p:nvCxnSpPr>
          <p:cNvPr id="22" name="Straight Arrow Connector 21"/>
          <p:cNvCxnSpPr>
            <a:stCxn id="18" idx="3"/>
            <a:endCxn id="7" idx="0"/>
          </p:cNvCxnSpPr>
          <p:nvPr/>
        </p:nvCxnSpPr>
        <p:spPr>
          <a:xfrm>
            <a:off x="3113281" y="4108894"/>
            <a:ext cx="0" cy="35503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/>
          <p:nvPr/>
        </p:nvCxnSpPr>
        <p:spPr>
          <a:xfrm rot="5400000" flipH="1" flipV="1">
            <a:off x="1440970" y="3871520"/>
            <a:ext cx="289306" cy="1847850"/>
          </a:xfrm>
          <a:prstGeom prst="curvedConnector4">
            <a:avLst>
              <a:gd name="adj1" fmla="val -79017"/>
              <a:gd name="adj2" fmla="val 61134"/>
            </a:avLst>
          </a:prstGeom>
          <a:ln w="12700"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4148568" y="3376137"/>
            <a:ext cx="4809263" cy="2862322"/>
          </a:xfrm>
          <a:prstGeom prst="rect">
            <a:avLst/>
          </a:prstGeom>
          <a:ln>
            <a:solidFill>
              <a:srgbClr val="3366FF"/>
            </a:solidFill>
            <a:prstDash val="lgDash"/>
          </a:ln>
        </p:spPr>
        <p:txBody>
          <a:bodyPr wrap="square">
            <a:spAutoFit/>
          </a:bodyPr>
          <a:lstStyle/>
          <a:p>
            <a:r>
              <a:rPr lang="en-US" sz="1200" b="1" dirty="0"/>
              <a:t>select ?experiment ?</a:t>
            </a:r>
            <a:r>
              <a:rPr lang="en-US" sz="1200" b="1" dirty="0" err="1" smtClean="0"/>
              <a:t>modelURL</a:t>
            </a:r>
            <a:endParaRPr lang="en-US" sz="1200" b="1" dirty="0"/>
          </a:p>
          <a:p>
            <a:r>
              <a:rPr lang="en-US" sz="1200" b="1" dirty="0"/>
              <a:t>from &lt;http://</a:t>
            </a:r>
            <a:r>
              <a:rPr lang="en-US" sz="1200" b="1" dirty="0" err="1" smtClean="0"/>
              <a:t>ontology.cybershare.utep.edu</a:t>
            </a:r>
            <a:r>
              <a:rPr lang="en-US" sz="1200" b="1" dirty="0" smtClean="0"/>
              <a:t>/</a:t>
            </a:r>
            <a:r>
              <a:rPr lang="en-US" sz="1200" b="1" dirty="0"/>
              <a:t>experiment-1.owl</a:t>
            </a:r>
            <a:r>
              <a:rPr lang="en-US" sz="1200" b="1" dirty="0" smtClean="0"/>
              <a:t>&gt;</a:t>
            </a:r>
            <a:endParaRPr lang="en-US" sz="1200" b="1" dirty="0"/>
          </a:p>
          <a:p>
            <a:r>
              <a:rPr lang="en-US" sz="1200" b="1" dirty="0" smtClean="0"/>
              <a:t>where</a:t>
            </a:r>
            <a:endParaRPr lang="en-US" sz="1200" b="1" dirty="0"/>
          </a:p>
          <a:p>
            <a:r>
              <a:rPr lang="en-US" sz="1200" b="1" dirty="0" smtClean="0"/>
              <a:t>{</a:t>
            </a:r>
            <a:endParaRPr lang="en-US" sz="1200" b="1" dirty="0"/>
          </a:p>
          <a:p>
            <a:r>
              <a:rPr lang="en-US" sz="1200" b="1" dirty="0"/>
              <a:t>?scenario a </a:t>
            </a:r>
            <a:r>
              <a:rPr lang="en-US" sz="1200" b="1" dirty="0" err="1"/>
              <a:t>scenario:SatisfiedScenarioRequirements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?scenario </a:t>
            </a:r>
            <a:r>
              <a:rPr lang="en-US" sz="1200" b="1" dirty="0" err="1"/>
              <a:t>scenario:hasSatisfactoryWCSScenario</a:t>
            </a:r>
            <a:r>
              <a:rPr lang="en-US" sz="1200" b="1" dirty="0"/>
              <a:t> ?</a:t>
            </a:r>
            <a:r>
              <a:rPr lang="en-US" sz="1200" b="1" dirty="0" err="1"/>
              <a:t>wcsScenario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endParaRPr lang="en-US" sz="1200" b="1" dirty="0" smtClean="0"/>
          </a:p>
          <a:p>
            <a:r>
              <a:rPr lang="en-US" sz="1200" b="1" dirty="0" smtClean="0"/>
              <a:t>?</a:t>
            </a:r>
            <a:r>
              <a:rPr lang="en-US" sz="1200" b="1" dirty="0" err="1"/>
              <a:t>wcsScenario</a:t>
            </a:r>
            <a:r>
              <a:rPr lang="en-US" sz="1200" b="1" dirty="0"/>
              <a:t> a </a:t>
            </a:r>
            <a:r>
              <a:rPr lang="en-US" sz="1200" b="1" dirty="0" err="1"/>
              <a:t>scenario:TiffExtractedWCSScenario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</a:t>
            </a:r>
            <a:r>
              <a:rPr lang="en-US" sz="1200" b="1" dirty="0" err="1"/>
              <a:t>wcsScenario</a:t>
            </a:r>
            <a:r>
              <a:rPr lang="en-US" sz="1200" b="1" dirty="0"/>
              <a:t> </a:t>
            </a:r>
            <a:r>
              <a:rPr lang="en-US" sz="1200" b="1" dirty="0" err="1"/>
              <a:t>scenario:hasExtractedTiffScenario</a:t>
            </a:r>
            <a:r>
              <a:rPr lang="en-US" sz="1200" b="1" dirty="0"/>
              <a:t> ?</a:t>
            </a:r>
            <a:r>
              <a:rPr lang="en-US" sz="1200" b="1" dirty="0" err="1"/>
              <a:t>tiffScenario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endParaRPr lang="en-US" sz="1200" b="1" dirty="0" smtClean="0"/>
          </a:p>
          <a:p>
            <a:r>
              <a:rPr lang="en-US" sz="1200" b="1" dirty="0" smtClean="0"/>
              <a:t>?</a:t>
            </a:r>
            <a:r>
              <a:rPr lang="en-US" sz="1200" b="1" dirty="0"/>
              <a:t>experiment </a:t>
            </a:r>
            <a:r>
              <a:rPr lang="en-US" sz="1200" b="1" dirty="0" err="1"/>
              <a:t>lifemapper:hasLifemapperScenario</a:t>
            </a:r>
            <a:r>
              <a:rPr lang="en-US" sz="1200" b="1" dirty="0"/>
              <a:t> ?</a:t>
            </a:r>
            <a:r>
              <a:rPr lang="en-US" sz="1200" b="1" dirty="0" err="1"/>
              <a:t>tiffScenario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?experiment </a:t>
            </a:r>
            <a:r>
              <a:rPr lang="en-US" sz="1200" b="1" dirty="0" err="1"/>
              <a:t>lifemapper:hasModel</a:t>
            </a:r>
            <a:r>
              <a:rPr lang="en-US" sz="1200" b="1" dirty="0"/>
              <a:t> ?model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 smtClean="0"/>
              <a:t>?</a:t>
            </a:r>
            <a:r>
              <a:rPr lang="en-US" sz="1200" b="1" dirty="0"/>
              <a:t>model </a:t>
            </a:r>
            <a:r>
              <a:rPr lang="en-US" sz="1200" b="1" dirty="0" err="1"/>
              <a:t>lifemapper:hasModelURL</a:t>
            </a:r>
            <a:r>
              <a:rPr lang="en-US" sz="1200" b="1" dirty="0"/>
              <a:t> ?</a:t>
            </a:r>
            <a:r>
              <a:rPr lang="en-US" sz="1200" b="1" dirty="0" err="1"/>
              <a:t>modelURL</a:t>
            </a:r>
            <a:r>
              <a:rPr lang="en-US" sz="1200" b="1" dirty="0" smtClean="0"/>
              <a:t>.</a:t>
            </a:r>
          </a:p>
          <a:p>
            <a:r>
              <a:rPr lang="en-US" sz="1200" b="1" dirty="0"/>
              <a:t>?experiment a </a:t>
            </a:r>
            <a:r>
              <a:rPr lang="en-US" sz="1200" b="1" dirty="0" err="1"/>
              <a:t>lifemapper:CompletedExperiment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}</a:t>
            </a:r>
          </a:p>
        </p:txBody>
      </p:sp>
      <p:cxnSp>
        <p:nvCxnSpPr>
          <p:cNvPr id="53" name="Straight Connector 52"/>
          <p:cNvCxnSpPr>
            <a:stCxn id="10" idx="3"/>
            <a:endCxn id="51" idx="1"/>
          </p:cNvCxnSpPr>
          <p:nvPr/>
        </p:nvCxnSpPr>
        <p:spPr>
          <a:xfrm flipV="1">
            <a:off x="3800111" y="4807298"/>
            <a:ext cx="348457" cy="957314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7" idx="1"/>
            <a:endCxn id="6" idx="1"/>
          </p:cNvCxnSpPr>
          <p:nvPr/>
        </p:nvCxnSpPr>
        <p:spPr>
          <a:xfrm rot="10800000">
            <a:off x="573951" y="4117138"/>
            <a:ext cx="1847850" cy="533654"/>
          </a:xfrm>
          <a:prstGeom prst="curvedConnector4">
            <a:avLst>
              <a:gd name="adj1" fmla="val 38866"/>
              <a:gd name="adj2" fmla="val 142837"/>
            </a:avLst>
          </a:prstGeom>
          <a:ln w="12700"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62471" y="3590366"/>
            <a:ext cx="1680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Query Session KB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9165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/>
          <p:nvPr/>
        </p:nvSpPr>
        <p:spPr>
          <a:xfrm>
            <a:off x="3749860" y="3534899"/>
            <a:ext cx="4572000" cy="2246769"/>
          </a:xfrm>
          <a:prstGeom prst="rect">
            <a:avLst/>
          </a:prstGeom>
          <a:ln>
            <a:solidFill>
              <a:srgbClr val="3366FF"/>
            </a:solidFill>
            <a:prstDash val="lgDash"/>
          </a:ln>
        </p:spPr>
        <p:txBody>
          <a:bodyPr>
            <a:spAutoFit/>
          </a:bodyPr>
          <a:lstStyle/>
          <a:p>
            <a:r>
              <a:rPr lang="en-US" sz="1400" dirty="0"/>
              <a:t>Class: </a:t>
            </a:r>
            <a:r>
              <a:rPr lang="en-US" sz="1400" dirty="0" err="1"/>
              <a:t>ExecutableExperiment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    </a:t>
            </a:r>
            <a:r>
              <a:rPr lang="en-US" sz="1400" dirty="0" err="1"/>
              <a:t>EquivalentTo</a:t>
            </a:r>
            <a:r>
              <a:rPr lang="en-US" sz="1400" dirty="0"/>
              <a:t>: </a:t>
            </a:r>
          </a:p>
          <a:p>
            <a:r>
              <a:rPr lang="en-US" sz="1400" dirty="0"/>
              <a:t>        (</a:t>
            </a:r>
            <a:r>
              <a:rPr lang="en-US" sz="1400" dirty="0" err="1"/>
              <a:t>hasLifemapperScenario</a:t>
            </a:r>
            <a:r>
              <a:rPr lang="en-US" sz="1400" dirty="0"/>
              <a:t> some </a:t>
            </a:r>
            <a:r>
              <a:rPr lang="en-US" sz="1400" dirty="0" err="1"/>
              <a:t>LifemapperScenario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hasModelingAlgorithm</a:t>
            </a:r>
            <a:r>
              <a:rPr lang="en-US" sz="1400" dirty="0"/>
              <a:t> some </a:t>
            </a:r>
            <a:r>
              <a:rPr lang="en-US" sz="1400" dirty="0" err="1"/>
              <a:t>ModelingAlgorithm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hasOccurrenceSetID</a:t>
            </a:r>
            <a:r>
              <a:rPr lang="en-US" sz="1400" dirty="0"/>
              <a:t> some </a:t>
            </a:r>
            <a:r>
              <a:rPr lang="en-US" sz="1400" dirty="0" err="1"/>
              <a:t>rdfs:Literal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hasScenarioLayerUnits</a:t>
            </a:r>
            <a:r>
              <a:rPr lang="en-US" sz="1400" dirty="0"/>
              <a:t> some </a:t>
            </a:r>
            <a:r>
              <a:rPr lang="en-US" sz="1400" dirty="0" err="1"/>
              <a:t>rdfs:Literal</a:t>
            </a:r>
            <a:r>
              <a:rPr lang="en-US" sz="1400" dirty="0" smtClean="0"/>
              <a:t>)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31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Experiment Specification Ontology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77078" y="1448492"/>
            <a:ext cx="3217798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ExperimentSpecification</a:t>
            </a:r>
            <a:endParaRPr lang="en-US" sz="2400" b="0" dirty="0"/>
          </a:p>
        </p:txBody>
      </p:sp>
      <p:sp>
        <p:nvSpPr>
          <p:cNvPr id="7" name="TextBox 6"/>
          <p:cNvSpPr txBox="1"/>
          <p:nvPr/>
        </p:nvSpPr>
        <p:spPr>
          <a:xfrm>
            <a:off x="5816646" y="1451589"/>
            <a:ext cx="261727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ModelingAlgorithm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273462" y="2422877"/>
            <a:ext cx="1943561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WCSScenario</a:t>
            </a:r>
            <a:endParaRPr lang="en-US" sz="2400" dirty="0"/>
          </a:p>
          <a:p>
            <a:r>
              <a:rPr lang="en-US" sz="2400" b="0" dirty="0" smtClean="0"/>
              <a:t>Requirements</a:t>
            </a:r>
            <a:endParaRPr lang="en-US" sz="2400" b="0" dirty="0"/>
          </a:p>
        </p:txBody>
      </p:sp>
      <p:sp>
        <p:nvSpPr>
          <p:cNvPr id="9" name="TextBox 8"/>
          <p:cNvSpPr txBox="1"/>
          <p:nvPr/>
        </p:nvSpPr>
        <p:spPr>
          <a:xfrm>
            <a:off x="3095627" y="2426994"/>
            <a:ext cx="2020806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OccurrenceSet</a:t>
            </a:r>
            <a:endParaRPr lang="en-US" sz="2400" b="0" dirty="0" smtClean="0"/>
          </a:p>
          <a:p>
            <a:r>
              <a:rPr lang="en-US" sz="2400" dirty="0" smtClean="0"/>
              <a:t>Data</a:t>
            </a:r>
            <a:endParaRPr lang="en-US" sz="2400" b="0" dirty="0"/>
          </a:p>
        </p:txBody>
      </p:sp>
      <p:sp>
        <p:nvSpPr>
          <p:cNvPr id="10" name="TextBox 9"/>
          <p:cNvSpPr txBox="1"/>
          <p:nvPr/>
        </p:nvSpPr>
        <p:spPr>
          <a:xfrm>
            <a:off x="6365699" y="2443239"/>
            <a:ext cx="1508346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Parameter</a:t>
            </a:r>
            <a:endParaRPr lang="en-US" sz="2400" b="0" dirty="0"/>
          </a:p>
        </p:txBody>
      </p:sp>
      <p:cxnSp>
        <p:nvCxnSpPr>
          <p:cNvPr id="11" name="Straight Arrow Connector 10"/>
          <p:cNvCxnSpPr>
            <a:stCxn id="5" idx="3"/>
            <a:endCxn id="7" idx="1"/>
          </p:cNvCxnSpPr>
          <p:nvPr/>
        </p:nvCxnSpPr>
        <p:spPr>
          <a:xfrm>
            <a:off x="4294876" y="1679325"/>
            <a:ext cx="1521770" cy="309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2"/>
            <a:endCxn id="8" idx="0"/>
          </p:cNvCxnSpPr>
          <p:nvPr/>
        </p:nvCxnSpPr>
        <p:spPr>
          <a:xfrm flipH="1">
            <a:off x="1245243" y="1910157"/>
            <a:ext cx="1440734" cy="51272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2"/>
            <a:endCxn id="9" idx="0"/>
          </p:cNvCxnSpPr>
          <p:nvPr/>
        </p:nvCxnSpPr>
        <p:spPr>
          <a:xfrm>
            <a:off x="2685977" y="1910157"/>
            <a:ext cx="1420053" cy="51683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2"/>
            <a:endCxn id="10" idx="0"/>
          </p:cNvCxnSpPr>
          <p:nvPr/>
        </p:nvCxnSpPr>
        <p:spPr>
          <a:xfrm flipH="1">
            <a:off x="7119872" y="1913254"/>
            <a:ext cx="5411" cy="52998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60428" y="5231838"/>
            <a:ext cx="2989370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ExecutableExperiment</a:t>
            </a:r>
            <a:endParaRPr lang="en-US" sz="2400" b="0" dirty="0"/>
          </a:p>
        </p:txBody>
      </p:sp>
      <p:sp>
        <p:nvSpPr>
          <p:cNvPr id="25" name="TextBox 24"/>
          <p:cNvSpPr txBox="1"/>
          <p:nvPr/>
        </p:nvSpPr>
        <p:spPr>
          <a:xfrm>
            <a:off x="148952" y="5054254"/>
            <a:ext cx="2682946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TiffScenario</a:t>
            </a:r>
            <a:r>
              <a:rPr lang="en-US" sz="2400" b="0" dirty="0" smtClean="0"/>
              <a:t> = </a:t>
            </a:r>
          </a:p>
          <a:p>
            <a:r>
              <a:rPr lang="en-US" sz="2400" dirty="0" err="1" smtClean="0"/>
              <a:t>LifemapperScenario</a:t>
            </a:r>
            <a:endParaRPr lang="en-US" sz="2400" b="0" dirty="0"/>
          </a:p>
        </p:txBody>
      </p:sp>
      <p:cxnSp>
        <p:nvCxnSpPr>
          <p:cNvPr id="26" name="Straight Arrow Connector 25"/>
          <p:cNvCxnSpPr>
            <a:stCxn id="24" idx="1"/>
            <a:endCxn id="25" idx="3"/>
          </p:cNvCxnSpPr>
          <p:nvPr/>
        </p:nvCxnSpPr>
        <p:spPr>
          <a:xfrm flipH="1">
            <a:off x="2831898" y="5462671"/>
            <a:ext cx="1628530" cy="708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749860" y="5845700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Lifemapper</a:t>
            </a:r>
            <a:r>
              <a:rPr lang="en-US" sz="1400" b="1" dirty="0" smtClean="0"/>
              <a:t> SADI services ingests </a:t>
            </a:r>
            <a:r>
              <a:rPr lang="en-US" sz="1400" b="1" dirty="0" err="1" smtClean="0"/>
              <a:t>ExecutableExperiments</a:t>
            </a:r>
            <a:endParaRPr lang="en-US" sz="1400" b="1" dirty="0"/>
          </a:p>
        </p:txBody>
      </p:sp>
      <p:sp>
        <p:nvSpPr>
          <p:cNvPr id="41" name="Down Arrow 40"/>
          <p:cNvSpPr/>
          <p:nvPr/>
        </p:nvSpPr>
        <p:spPr>
          <a:xfrm>
            <a:off x="697279" y="3567154"/>
            <a:ext cx="523254" cy="1276719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212074" y="3604511"/>
            <a:ext cx="20128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cardioSHARE</a:t>
            </a:r>
            <a:r>
              <a:rPr lang="en-US" sz="1400" b="1" dirty="0" smtClean="0"/>
              <a:t> executes sequence of </a:t>
            </a:r>
            <a:r>
              <a:rPr lang="en-US" sz="1400" b="1" dirty="0" smtClean="0"/>
              <a:t>SADI services that support this transformation</a:t>
            </a:r>
            <a:endParaRPr lang="en-US" sz="1400" b="1" dirty="0"/>
          </a:p>
        </p:txBody>
      </p:sp>
      <p:sp>
        <p:nvSpPr>
          <p:cNvPr id="3" name="Rectangle 2"/>
          <p:cNvSpPr/>
          <p:nvPr/>
        </p:nvSpPr>
        <p:spPr>
          <a:xfrm>
            <a:off x="504189" y="6352143"/>
            <a:ext cx="75813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http://</a:t>
            </a:r>
            <a:r>
              <a:rPr lang="en-US" sz="1400" b="1" dirty="0" err="1"/>
              <a:t>ontology.cybershare.utep.edu</a:t>
            </a:r>
            <a:r>
              <a:rPr lang="en-US" sz="1400" b="1" dirty="0"/>
              <a:t>/</a:t>
            </a:r>
            <a:r>
              <a:rPr lang="en-US" sz="1400" b="1" dirty="0" err="1"/>
              <a:t>ELSEWeb</a:t>
            </a:r>
            <a:r>
              <a:rPr lang="en-US" sz="1400" b="1" dirty="0"/>
              <a:t>/</a:t>
            </a:r>
            <a:r>
              <a:rPr lang="en-US" sz="1400" b="1" dirty="0" err="1"/>
              <a:t>lifemapper.owl</a:t>
            </a:r>
            <a:endParaRPr lang="en-US" sz="14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294876" y="1280291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hasModelingAlgorithm</a:t>
            </a:r>
            <a:endParaRPr 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5467509" y="203039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hasModelingParameter</a:t>
            </a:r>
            <a:endParaRPr lang="en-US" sz="1200" dirty="0"/>
          </a:p>
        </p:txBody>
      </p:sp>
      <p:sp>
        <p:nvSpPr>
          <p:cNvPr id="28" name="TextBox 27"/>
          <p:cNvSpPr txBox="1"/>
          <p:nvPr/>
        </p:nvSpPr>
        <p:spPr>
          <a:xfrm>
            <a:off x="273462" y="192042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hasScenarioRequirements</a:t>
            </a:r>
            <a:endParaRPr lang="en-US" sz="1200" dirty="0"/>
          </a:p>
        </p:txBody>
      </p:sp>
      <p:sp>
        <p:nvSpPr>
          <p:cNvPr id="29" name="TextBox 28"/>
          <p:cNvSpPr txBox="1"/>
          <p:nvPr/>
        </p:nvSpPr>
        <p:spPr>
          <a:xfrm>
            <a:off x="3327479" y="192042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hasOccurrenceSetID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2871141" y="5498159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hasScenario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99198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24" grpId="0" animBg="1"/>
      <p:bldP spid="25" grpId="0" animBg="1"/>
      <p:bldP spid="40" grpId="0"/>
      <p:bldP spid="41" grpId="0" animBg="1"/>
      <p:bldP spid="42" grpId="0"/>
      <p:bldP spid="3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Use Case: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Encroachment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519238"/>
            <a:ext cx="3699582" cy="29892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51300" y="1417638"/>
            <a:ext cx="46355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Region: Northern Mexico, West Texas and Southern New Mexico</a:t>
            </a:r>
          </a:p>
          <a:p>
            <a:r>
              <a:rPr lang="en-US" dirty="0" smtClean="0"/>
              <a:t>Terrain: Basins and Mountain Ranges </a:t>
            </a:r>
          </a:p>
          <a:p>
            <a:r>
              <a:rPr lang="en-US" dirty="0" smtClean="0"/>
              <a:t>Climate: Mild Summer (35 – 40° C)</a:t>
            </a:r>
          </a:p>
          <a:p>
            <a:endParaRPr lang="en-US" dirty="0" smtClean="0"/>
          </a:p>
          <a:p>
            <a:r>
              <a:rPr lang="en-US" dirty="0" smtClean="0"/>
              <a:t>Flora: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8300" y="3182938"/>
            <a:ext cx="1701800" cy="12797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0" y="3170238"/>
            <a:ext cx="1663700" cy="254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40200" y="4508500"/>
            <a:ext cx="185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Larrea</a:t>
            </a:r>
            <a:r>
              <a:rPr lang="en-US" dirty="0" smtClean="0"/>
              <a:t> </a:t>
            </a:r>
            <a:r>
              <a:rPr lang="en-US" dirty="0" err="1" smtClean="0"/>
              <a:t>Tridentata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438900" y="56642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Agave </a:t>
            </a:r>
            <a:r>
              <a:rPr lang="en-US" dirty="0" err="1"/>
              <a:t>lechuguilla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39063" y="5110202"/>
            <a:ext cx="601154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Observation: Over the past 100 years, the </a:t>
            </a:r>
            <a:r>
              <a:rPr lang="en-US" dirty="0" err="1" smtClean="0"/>
              <a:t>Chihuahuan</a:t>
            </a:r>
            <a:r>
              <a:rPr lang="en-US" dirty="0"/>
              <a:t> </a:t>
            </a:r>
            <a:r>
              <a:rPr lang="en-US" dirty="0" smtClean="0"/>
              <a:t>desert has encroached on existing grasslands, resulting in altered erosion patterns and thus an altered landscape.</a:t>
            </a:r>
          </a:p>
        </p:txBody>
      </p:sp>
    </p:spTree>
    <p:extLst>
      <p:ext uri="{BB962C8B-B14F-4D97-AF65-F5344CB8AC3E}">
        <p14:creationId xmlns:p14="http://schemas.microsoft.com/office/powerpoint/2010/main" val="3830284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Transition from Grassland to Desert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88055"/>
            <a:ext cx="7831667" cy="448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53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Implications of an Encroaching Desert Ecosystem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7200" y="5941020"/>
            <a:ext cx="7891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Sparse vegetation of mesquite shrubs leads to altered erosion patterns, creating an environment suitable for dust storms.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900" y="1663700"/>
            <a:ext cx="2463800" cy="328930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4801895" y="2471420"/>
            <a:ext cx="822960" cy="1148080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7200" y="4417020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Sparse vegetation of the </a:t>
            </a:r>
            <a:r>
              <a:rPr lang="en-US" dirty="0" err="1" smtClean="0"/>
              <a:t>Chihuahuan</a:t>
            </a:r>
            <a:r>
              <a:rPr lang="en-US" dirty="0" smtClean="0"/>
              <a:t> desert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62600" y="5034002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Dust storms containing allergens such as fungus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134" y="2118728"/>
            <a:ext cx="4482506" cy="200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252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Chihuahuan</a:t>
            </a:r>
            <a:r>
              <a:rPr lang="en-US" dirty="0"/>
              <a:t> </a:t>
            </a:r>
            <a:r>
              <a:rPr lang="en-US" dirty="0" smtClean="0"/>
              <a:t>Related Inquiries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8600"/>
            <a:ext cx="8229600" cy="4525963"/>
          </a:xfrm>
        </p:spPr>
        <p:txBody>
          <a:bodyPr/>
          <a:lstStyle/>
          <a:p>
            <a:pPr lvl="0"/>
            <a:r>
              <a:rPr lang="en-US" sz="2400" b="1" dirty="0" smtClean="0"/>
              <a:t>Predictions</a:t>
            </a:r>
            <a:r>
              <a:rPr lang="en-US" sz="2400" dirty="0" smtClean="0"/>
              <a:t>: If </a:t>
            </a:r>
            <a:r>
              <a:rPr lang="en-US" sz="2400" dirty="0"/>
              <a:t>we move to hotter climates with more variable precipitation, will we get further encroachment in the desert?</a:t>
            </a:r>
          </a:p>
          <a:p>
            <a:pPr lvl="1"/>
            <a:r>
              <a:rPr lang="en-US" sz="2000" dirty="0"/>
              <a:t>Will we get more erosion</a:t>
            </a:r>
            <a:r>
              <a:rPr lang="en-US" sz="2000" dirty="0" smtClean="0"/>
              <a:t>?</a:t>
            </a:r>
          </a:p>
          <a:p>
            <a:pPr lvl="1"/>
            <a:r>
              <a:rPr lang="en-US" sz="2000" dirty="0" smtClean="0"/>
              <a:t>Will </a:t>
            </a:r>
            <a:r>
              <a:rPr lang="en-US" sz="2000" dirty="0"/>
              <a:t>we get higher flood events</a:t>
            </a:r>
            <a:r>
              <a:rPr lang="en-US" sz="2000" dirty="0" smtClean="0"/>
              <a:t>?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smtClean="0"/>
              <a:t>Species Distribution Models (SDM</a:t>
            </a:r>
            <a:r>
              <a:rPr lang="en-US" sz="2400" dirty="0" smtClean="0"/>
              <a:t>), such as </a:t>
            </a:r>
            <a:r>
              <a:rPr lang="en-US" sz="2400" dirty="0" err="1" smtClean="0"/>
              <a:t>Lifemapper</a:t>
            </a:r>
            <a:r>
              <a:rPr lang="en-US" sz="2400" dirty="0" smtClean="0"/>
              <a:t>, </a:t>
            </a:r>
            <a:r>
              <a:rPr lang="en-US" sz="2400" dirty="0" smtClean="0"/>
              <a:t>can provide insight:</a:t>
            </a:r>
          </a:p>
          <a:p>
            <a:pPr lvl="1"/>
            <a:r>
              <a:rPr lang="en-US" sz="2000" dirty="0" smtClean="0"/>
              <a:t>“I </a:t>
            </a:r>
            <a:r>
              <a:rPr lang="en-US" sz="2000" dirty="0"/>
              <a:t>want to model the transition </a:t>
            </a:r>
            <a:r>
              <a:rPr lang="en-US" sz="2000" dirty="0" smtClean="0"/>
              <a:t>from grassland 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during historic regions of drought”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35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Understanding </a:t>
            </a:r>
            <a:r>
              <a:rPr lang="en-US" dirty="0" err="1" smtClean="0"/>
              <a:t>ELSEWeb</a:t>
            </a:r>
            <a:r>
              <a:rPr lang="en-US" dirty="0" smtClean="0"/>
              <a:t> and the Model Web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Enabling Discovery </a:t>
            </a:r>
            <a:r>
              <a:rPr lang="en-US" dirty="0" smtClean="0"/>
              <a:t>through Ontologies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Enabling Transformation through SADI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Service Orchestration through SHARE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Modeling </a:t>
            </a:r>
            <a:r>
              <a:rPr lang="en-US" dirty="0"/>
              <a:t>and </a:t>
            </a:r>
            <a:r>
              <a:rPr lang="en-US" dirty="0" err="1" smtClean="0"/>
              <a:t>Chihuahuan</a:t>
            </a:r>
            <a:r>
              <a:rPr lang="en-US" dirty="0" smtClean="0"/>
              <a:t> </a:t>
            </a:r>
            <a:r>
              <a:rPr lang="en-US" dirty="0" smtClean="0"/>
              <a:t>Desert in </a:t>
            </a:r>
            <a:r>
              <a:rPr lang="en-US" dirty="0" err="1" smtClean="0"/>
              <a:t>ELSEWeb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smtClean="0"/>
              <a:t>Making </a:t>
            </a:r>
            <a:r>
              <a:rPr lang="en-US" smtClean="0"/>
              <a:t>Sense </a:t>
            </a:r>
            <a:r>
              <a:rPr lang="en-US" smtClean="0"/>
              <a:t>of </a:t>
            </a:r>
            <a:r>
              <a:rPr lang="en-US" smtClean="0"/>
              <a:t>Results </a:t>
            </a:r>
            <a:r>
              <a:rPr lang="en-US"/>
              <a:t>T</a:t>
            </a:r>
            <a:r>
              <a:rPr lang="en-US" smtClean="0"/>
              <a:t>hrough </a:t>
            </a:r>
            <a:r>
              <a:rPr lang="en-US" dirty="0"/>
              <a:t>P</a:t>
            </a:r>
            <a:r>
              <a:rPr lang="en-US" smtClean="0"/>
              <a:t>rovenance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Experiment Specification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4292" y="4474706"/>
            <a:ext cx="8370337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&lt;experiment-1.owl#distributionRequirement3&gt;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scenario:WCSDistributionRequirement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terms:spatial</a:t>
            </a:r>
            <a:r>
              <a:rPr lang="en-US" sz="1400" dirty="0"/>
              <a:t>  </a:t>
            </a:r>
            <a:r>
              <a:rPr lang="en-US" sz="1400" dirty="0" smtClean="0"/>
              <a:t>&lt;experiment-1.owl#region1</a:t>
            </a:r>
            <a:r>
              <a:rPr lang="en-US" sz="1400" dirty="0"/>
              <a:t>&gt;,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scenario:hasEntityClass</a:t>
            </a:r>
            <a:r>
              <a:rPr lang="en-US" sz="1400" dirty="0"/>
              <a:t>  </a:t>
            </a:r>
            <a:r>
              <a:rPr lang="en-US" sz="1400" dirty="0" err="1"/>
              <a:t>elsewebdata:SurfaceLayer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scenario:hasCharacteristicClass</a:t>
            </a:r>
            <a:r>
              <a:rPr lang="en-US" sz="1400" dirty="0"/>
              <a:t>  </a:t>
            </a:r>
            <a:r>
              <a:rPr lang="en-US" sz="1400" dirty="0" smtClean="0"/>
              <a:t>&lt;</a:t>
            </a:r>
            <a:r>
              <a:rPr lang="en-US" sz="1400" dirty="0" err="1" smtClean="0"/>
              <a:t>oboe</a:t>
            </a:r>
            <a:r>
              <a:rPr lang="en-US" sz="1400" dirty="0" err="1"/>
              <a:t>-characteristics.owl#Temperature</a:t>
            </a:r>
            <a:r>
              <a:rPr lang="en-US" sz="1400" dirty="0"/>
              <a:t>&gt;,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terms:temporal</a:t>
            </a:r>
            <a:r>
              <a:rPr lang="en-US" sz="1400" dirty="0"/>
              <a:t>  </a:t>
            </a:r>
            <a:r>
              <a:rPr lang="en-US" sz="1400" dirty="0" smtClean="0"/>
              <a:t>&lt;experiment</a:t>
            </a:r>
            <a:r>
              <a:rPr lang="en-US" sz="1400" dirty="0"/>
              <a:t>-1.owl#duration3&gt;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164293" y="1417638"/>
            <a:ext cx="8370336" cy="246221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&lt;http://</a:t>
            </a:r>
            <a:r>
              <a:rPr lang="en-US" sz="1400" dirty="0" err="1"/>
              <a:t>ontology.cybershare.utep.edu</a:t>
            </a:r>
            <a:r>
              <a:rPr lang="en-US" sz="1400" dirty="0"/>
              <a:t>/</a:t>
            </a:r>
            <a:r>
              <a:rPr lang="en-US" sz="1400" dirty="0" err="1"/>
              <a:t>ELSEWeb</a:t>
            </a:r>
            <a:r>
              <a:rPr lang="en-US" sz="1400" dirty="0"/>
              <a:t>/experiments/experiment-1.owl#wcsScenarioRequirements</a:t>
            </a:r>
            <a:r>
              <a:rPr lang="en-US" sz="1400" dirty="0" smtClean="0"/>
              <a:t>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scenario:WCSScenarioRequirements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scenario:hasWCSDistributionRequirement2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-1.owl#distributionRequirement2&gt;,</a:t>
            </a:r>
          </a:p>
          <a:p>
            <a:r>
              <a:rPr lang="en-US" sz="1400" dirty="0"/>
              <a:t>     scenario:hasWCSDistributionRequirement4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-1.owl#distributionRequirement4&gt;,</a:t>
            </a:r>
          </a:p>
          <a:p>
            <a:r>
              <a:rPr lang="en-US" sz="1400" dirty="0"/>
              <a:t>     scenario:hasWCSDistributionRequirement3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-1.owl#distributionRequirement3&gt;,</a:t>
            </a:r>
          </a:p>
          <a:p>
            <a:r>
              <a:rPr lang="en-US" sz="1400" dirty="0"/>
              <a:t>     scenario:hasWCSDistributionRequirement1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-1.owl#distributionRequirement1&gt;,</a:t>
            </a:r>
          </a:p>
          <a:p>
            <a:r>
              <a:rPr lang="en-US" sz="1400" dirty="0"/>
              <a:t>     scenario:hasWCSDistributionRequirement5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-1.owl#distributionRequirement5&gt;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5817202" y="1228910"/>
            <a:ext cx="3140743" cy="901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environment scenario consists of five layers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710149" y="4180493"/>
            <a:ext cx="3140743" cy="901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Layer 3 should be bound to Surface Temperature within some space/time 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870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Experiment Specification</a:t>
            </a:r>
            <a:endParaRPr lang="en-US" sz="3200" dirty="0"/>
          </a:p>
        </p:txBody>
      </p:sp>
      <p:sp>
        <p:nvSpPr>
          <p:cNvPr id="6" name="Rectangle 5"/>
          <p:cNvSpPr/>
          <p:nvPr/>
        </p:nvSpPr>
        <p:spPr>
          <a:xfrm>
            <a:off x="457200" y="2125235"/>
            <a:ext cx="4212948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</a:t>
            </a:r>
            <a:r>
              <a:rPr lang="en-US" sz="1400" dirty="0"/>
              <a:t>-1.owl#region1</a:t>
            </a:r>
            <a:r>
              <a:rPr lang="en-US" sz="1400" dirty="0" smtClean="0"/>
              <a:t>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elsewebdata:Region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elsewebdata:hasUpperLatitude</a:t>
            </a:r>
            <a:r>
              <a:rPr lang="en-US" sz="1400" dirty="0"/>
              <a:t>  </a:t>
            </a:r>
            <a:r>
              <a:rPr lang="en-US" sz="1400" dirty="0" smtClean="0"/>
              <a:t>35.0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elsewebdata:hasRightLongitude</a:t>
            </a:r>
            <a:r>
              <a:rPr lang="en-US" sz="1400" dirty="0"/>
              <a:t>  </a:t>
            </a:r>
            <a:r>
              <a:rPr lang="en-US" sz="1400" dirty="0" smtClean="0"/>
              <a:t>-95.0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elsewebdata:hasLowerLatitude</a:t>
            </a:r>
            <a:r>
              <a:rPr lang="en-US" sz="1400" dirty="0"/>
              <a:t>  </a:t>
            </a:r>
            <a:r>
              <a:rPr lang="en-US" sz="1400" dirty="0" smtClean="0"/>
              <a:t>25.0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elsewebdata:hasLeftLongitude</a:t>
            </a:r>
            <a:r>
              <a:rPr lang="en-US" sz="1400" dirty="0"/>
              <a:t>  -</a:t>
            </a:r>
            <a:r>
              <a:rPr lang="en-US" sz="1400" dirty="0" smtClean="0"/>
              <a:t>110.0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251" y="1157023"/>
            <a:ext cx="2725897" cy="312932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200" y="4540468"/>
            <a:ext cx="7804320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</a:t>
            </a:r>
            <a:r>
              <a:rPr lang="en-US" sz="1400" dirty="0"/>
              <a:t>-1.owl#duration3&gt;</a:t>
            </a:r>
          </a:p>
          <a:p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elsewebdata:Duration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elsewebdata:hasEndDate</a:t>
            </a:r>
            <a:r>
              <a:rPr lang="en-US" sz="1400" dirty="0"/>
              <a:t>  "0200-12-31T00:00:00-07:00"^^</a:t>
            </a:r>
            <a:r>
              <a:rPr lang="en-US" sz="1400" dirty="0" err="1"/>
              <a:t>xsd:dateTime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elsewebdata:hasStartDate</a:t>
            </a:r>
            <a:r>
              <a:rPr lang="en-US" sz="1400" dirty="0"/>
              <a:t>  "0201-02-28T00:00:00-07:00"^^</a:t>
            </a:r>
            <a:r>
              <a:rPr lang="en-US" sz="1400" dirty="0" err="1"/>
              <a:t>xsd:dateTime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1417638"/>
            <a:ext cx="4212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Space and Time Constraints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39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/>
          <p:cNvSpPr/>
          <p:nvPr/>
        </p:nvSpPr>
        <p:spPr>
          <a:xfrm>
            <a:off x="5819409" y="3560072"/>
            <a:ext cx="1980734" cy="24598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549400" y="3564760"/>
            <a:ext cx="7747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91670" y="3859836"/>
            <a:ext cx="2781300" cy="25697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4337050" y="3564760"/>
            <a:ext cx="11430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730500" y="3577460"/>
            <a:ext cx="1079500" cy="228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Ultimate </a:t>
            </a:r>
            <a:r>
              <a:rPr lang="en-US" dirty="0" err="1" smtClean="0"/>
              <a:t>ELSEWeb</a:t>
            </a:r>
            <a:r>
              <a:rPr lang="en-US" dirty="0" smtClean="0"/>
              <a:t> Goal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3460312"/>
            <a:ext cx="8128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“I want to model the transition from </a:t>
            </a:r>
            <a:r>
              <a:rPr lang="en-US" sz="2000" dirty="0" smtClean="0"/>
              <a:t>grass lands </a:t>
            </a:r>
            <a:r>
              <a:rPr lang="en-US" sz="2000" dirty="0"/>
              <a:t>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</a:t>
            </a:r>
            <a:r>
              <a:rPr lang="en-US" sz="2000" dirty="0"/>
              <a:t>(probably steppe), during historic </a:t>
            </a:r>
            <a:r>
              <a:rPr lang="en-US" sz="2000" dirty="0" smtClean="0"/>
              <a:t>periods </a:t>
            </a:r>
            <a:r>
              <a:rPr lang="en-US" sz="2000" dirty="0"/>
              <a:t>of drought”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79800" y="1485682"/>
            <a:ext cx="3314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Denotes a duration of time encompassing a set of relevant environmental data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5575300" y="2235640"/>
            <a:ext cx="34798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These biomes are not defined solely by geographic coordinates; they are partially defined by its migrating flora (interpretation)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3771900" y="4949354"/>
            <a:ext cx="37719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Drought denotes an event, that contextualizes a set of geospatial data within some space/time (interpretation)</a:t>
            </a:r>
            <a:endParaRPr lang="en-US" sz="1400" dirty="0"/>
          </a:p>
        </p:txBody>
      </p:sp>
      <p:sp>
        <p:nvSpPr>
          <p:cNvPr id="12" name="Connector 11"/>
          <p:cNvSpPr/>
          <p:nvPr/>
        </p:nvSpPr>
        <p:spPr>
          <a:xfrm>
            <a:off x="3048000" y="1530936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Connector 12"/>
          <p:cNvSpPr/>
          <p:nvPr/>
        </p:nvSpPr>
        <p:spPr>
          <a:xfrm>
            <a:off x="5048250" y="2341912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4" name="Connector 13"/>
          <p:cNvSpPr/>
          <p:nvPr/>
        </p:nvSpPr>
        <p:spPr>
          <a:xfrm>
            <a:off x="3340100" y="5046504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16" name="Straight Connector 15"/>
          <p:cNvCxnSpPr>
            <a:stCxn id="7" idx="2"/>
            <a:endCxn id="14" idx="0"/>
          </p:cNvCxnSpPr>
          <p:nvPr/>
        </p:nvCxnSpPr>
        <p:spPr>
          <a:xfrm flipH="1">
            <a:off x="3556000" y="4116812"/>
            <a:ext cx="1026320" cy="9296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5" idx="0"/>
            <a:endCxn id="12" idx="4"/>
          </p:cNvCxnSpPr>
          <p:nvPr/>
        </p:nvCxnSpPr>
        <p:spPr>
          <a:xfrm flipH="1" flipV="1">
            <a:off x="3263900" y="1962736"/>
            <a:ext cx="6350" cy="16147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6" idx="0"/>
            <a:endCxn id="13" idx="4"/>
          </p:cNvCxnSpPr>
          <p:nvPr/>
        </p:nvCxnSpPr>
        <p:spPr>
          <a:xfrm flipV="1">
            <a:off x="4908550" y="2773712"/>
            <a:ext cx="355600" cy="7910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onnector 25"/>
          <p:cNvSpPr/>
          <p:nvPr/>
        </p:nvSpPr>
        <p:spPr>
          <a:xfrm>
            <a:off x="457200" y="2171340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889000" y="1981678"/>
            <a:ext cx="18415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Data discovery, </a:t>
            </a:r>
            <a:r>
              <a:rPr lang="en-US" sz="1400" dirty="0"/>
              <a:t>i</a:t>
            </a:r>
            <a:r>
              <a:rPr lang="en-US" sz="1400" dirty="0" smtClean="0"/>
              <a:t>ntegration, transformation</a:t>
            </a:r>
            <a:endParaRPr lang="en-US" sz="1400" dirty="0"/>
          </a:p>
        </p:txBody>
      </p:sp>
      <p:cxnSp>
        <p:nvCxnSpPr>
          <p:cNvPr id="28" name="Straight Connector 27"/>
          <p:cNvCxnSpPr>
            <a:stCxn id="24" idx="0"/>
            <a:endCxn id="26" idx="4"/>
          </p:cNvCxnSpPr>
          <p:nvPr/>
        </p:nvCxnSpPr>
        <p:spPr>
          <a:xfrm flipH="1" flipV="1">
            <a:off x="673100" y="2603140"/>
            <a:ext cx="1263650" cy="961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2" idx="0"/>
            <a:endCxn id="13" idx="4"/>
          </p:cNvCxnSpPr>
          <p:nvPr/>
        </p:nvCxnSpPr>
        <p:spPr>
          <a:xfrm flipH="1" flipV="1">
            <a:off x="5264150" y="2773712"/>
            <a:ext cx="1545626" cy="7863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3527" y="5974773"/>
            <a:ext cx="7619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currently </a:t>
            </a:r>
            <a:r>
              <a:rPr lang="en-US" dirty="0" smtClean="0"/>
              <a:t>can support (1), but future work includes managing the complexities related to (2), (3), and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576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 animBg="1"/>
      <p:bldP spid="7" grpId="0" animBg="1"/>
      <p:bldP spid="6" grpId="0" animBg="1"/>
      <p:bldP spid="5" grpId="0" animBg="1"/>
      <p:bldP spid="8" grpId="0"/>
      <p:bldP spid="9" grpId="0"/>
      <p:bldP spid="11" grpId="0"/>
      <p:bldP spid="12" grpId="0" animBg="1"/>
      <p:bldP spid="13" grpId="0" animBg="1"/>
      <p:bldP spid="14" grpId="0" animBg="1"/>
      <p:bldP spid="26" grpId="0" animBg="1"/>
      <p:bldP spid="27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 smtClean="0"/>
              <a:t> and </a:t>
            </a:r>
            <a:r>
              <a:rPr lang="en-US" dirty="0" err="1" smtClean="0"/>
              <a:t>Prov</a:t>
            </a:r>
            <a:r>
              <a:rPr lang="en-US" dirty="0" smtClean="0"/>
              <a:t>-o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200" y="1381325"/>
            <a:ext cx="76197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Each SADI service is configured to capture the input and output RDF as uniquely identified </a:t>
            </a:r>
            <a:r>
              <a:rPr lang="en-US" sz="2000" b="1" i="1" dirty="0" smtClean="0"/>
              <a:t>named graphs</a:t>
            </a:r>
            <a:endParaRPr lang="en-US" sz="2000" b="1" i="1" dirty="0"/>
          </a:p>
        </p:txBody>
      </p:sp>
      <p:sp>
        <p:nvSpPr>
          <p:cNvPr id="10" name="Rectangle 9"/>
          <p:cNvSpPr/>
          <p:nvPr/>
        </p:nvSpPr>
        <p:spPr>
          <a:xfrm>
            <a:off x="187563" y="2119857"/>
            <a:ext cx="8821392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&lt;</a:t>
            </a:r>
            <a:r>
              <a:rPr lang="en-US" sz="1400" dirty="0" err="1"/>
              <a:t>rdf:Description</a:t>
            </a:r>
            <a:r>
              <a:rPr lang="en-US" sz="1400" dirty="0"/>
              <a:t> </a:t>
            </a:r>
            <a:r>
              <a:rPr lang="en-US" sz="1400" dirty="0" err="1"/>
              <a:t>rdf:about</a:t>
            </a:r>
            <a:r>
              <a:rPr lang="en-US" sz="1400" dirty="0" smtClean="0"/>
              <a:t>=“namedGraph_1384383646553</a:t>
            </a:r>
            <a:r>
              <a:rPr lang="en-US" sz="1400" dirty="0"/>
              <a:t>.rdf"&gt;</a:t>
            </a:r>
          </a:p>
          <a:p>
            <a:r>
              <a:rPr lang="en-US" sz="1400" dirty="0"/>
              <a:t>    &lt;j.3:wasGeneratedBy&gt;</a:t>
            </a:r>
          </a:p>
          <a:p>
            <a:r>
              <a:rPr lang="en-US" sz="1400" dirty="0"/>
              <a:t>      &lt;j.4:prov-sadi.owlSadiService </a:t>
            </a:r>
            <a:r>
              <a:rPr lang="en-US" sz="1400" dirty="0" err="1"/>
              <a:t>rdf:about</a:t>
            </a:r>
            <a:r>
              <a:rPr lang="en-US" sz="1400" dirty="0"/>
              <a:t>="http://</a:t>
            </a:r>
            <a:r>
              <a:rPr lang="en-US" sz="1400" dirty="0" err="1"/>
              <a:t>elseweb.cybershare.utep.edu</a:t>
            </a:r>
            <a:r>
              <a:rPr lang="en-US" sz="1400" dirty="0"/>
              <a:t>/</a:t>
            </a:r>
            <a:r>
              <a:rPr lang="en-US" sz="1400" dirty="0" err="1"/>
              <a:t>WCSCoverageRequirementsService</a:t>
            </a:r>
            <a:r>
              <a:rPr lang="en-US" sz="1400" dirty="0"/>
              <a:t>"&gt;</a:t>
            </a:r>
          </a:p>
          <a:p>
            <a:r>
              <a:rPr lang="en-US" sz="1400" dirty="0"/>
              <a:t>        &lt;j.3:used</a:t>
            </a:r>
            <a:r>
              <a:rPr lang="en-US" sz="1400" dirty="0" smtClean="0"/>
              <a:t>&gt;namedGraph_1384383646232</a:t>
            </a:r>
            <a:r>
              <a:rPr lang="en-US" sz="1400" dirty="0"/>
              <a:t>.rdf&lt;/j.3:used&gt;</a:t>
            </a:r>
          </a:p>
          <a:p>
            <a:r>
              <a:rPr lang="en-US" sz="1400" dirty="0"/>
              <a:t>      &lt;/j.4:prov-sadi.owlSadiService&gt;</a:t>
            </a:r>
          </a:p>
          <a:p>
            <a:r>
              <a:rPr lang="en-US" sz="1400" dirty="0"/>
              <a:t>    &lt;/j.3:wasGeneratedBy&gt;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rdf:Description</a:t>
            </a:r>
            <a:r>
              <a:rPr lang="en-US" sz="1400" dirty="0" smtClean="0"/>
              <a:t>&gt;</a:t>
            </a:r>
          </a:p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7" name="Oval 6"/>
          <p:cNvSpPr/>
          <p:nvPr/>
        </p:nvSpPr>
        <p:spPr>
          <a:xfrm>
            <a:off x="150210" y="4241544"/>
            <a:ext cx="2238851" cy="959372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Requirements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501121" y="3992846"/>
            <a:ext cx="2259934" cy="1224799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Satisfied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Requirements</a:t>
            </a:r>
          </a:p>
        </p:txBody>
      </p:sp>
      <p:sp>
        <p:nvSpPr>
          <p:cNvPr id="12" name="Oval 11"/>
          <p:cNvSpPr/>
          <p:nvPr/>
        </p:nvSpPr>
        <p:spPr>
          <a:xfrm>
            <a:off x="5015463" y="5838293"/>
            <a:ext cx="2287689" cy="858481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Tiff Extracted WCS Scenario</a:t>
            </a:r>
          </a:p>
        </p:txBody>
      </p:sp>
      <p:sp>
        <p:nvSpPr>
          <p:cNvPr id="9" name="Oval 8"/>
          <p:cNvSpPr/>
          <p:nvPr/>
        </p:nvSpPr>
        <p:spPr>
          <a:xfrm>
            <a:off x="1802798" y="5473733"/>
            <a:ext cx="410896" cy="4108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903391" y="5207725"/>
            <a:ext cx="410896" cy="4108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Curved Connector 13"/>
          <p:cNvCxnSpPr>
            <a:stCxn id="9" idx="2"/>
            <a:endCxn id="7" idx="4"/>
          </p:cNvCxnSpPr>
          <p:nvPr/>
        </p:nvCxnSpPr>
        <p:spPr>
          <a:xfrm rot="10800000">
            <a:off x="1269636" y="5200917"/>
            <a:ext cx="533162" cy="478265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11" idx="3"/>
            <a:endCxn id="9" idx="6"/>
          </p:cNvCxnSpPr>
          <p:nvPr/>
        </p:nvCxnSpPr>
        <p:spPr>
          <a:xfrm rot="5400000">
            <a:off x="2202436" y="5049536"/>
            <a:ext cx="640904" cy="618387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13" idx="2"/>
            <a:endCxn id="58" idx="7"/>
          </p:cNvCxnSpPr>
          <p:nvPr/>
        </p:nvCxnSpPr>
        <p:spPr>
          <a:xfrm rot="10800000" flipV="1">
            <a:off x="4267259" y="5413172"/>
            <a:ext cx="636132" cy="531581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12" idx="0"/>
            <a:endCxn id="13" idx="6"/>
          </p:cNvCxnSpPr>
          <p:nvPr/>
        </p:nvCxnSpPr>
        <p:spPr>
          <a:xfrm rot="16200000" flipV="1">
            <a:off x="5524238" y="5203222"/>
            <a:ext cx="425120" cy="845021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962293" y="5473733"/>
            <a:ext cx="6146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used</a:t>
            </a:r>
            <a:endParaRPr lang="en-US" sz="12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901659" y="5182821"/>
            <a:ext cx="1771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wasGeneratedBy</a:t>
            </a:r>
            <a:endParaRPr lang="en-US" sz="1200" b="1" dirty="0"/>
          </a:p>
        </p:txBody>
      </p:sp>
      <p:sp>
        <p:nvSpPr>
          <p:cNvPr id="45" name="TextBox 44"/>
          <p:cNvSpPr txBox="1"/>
          <p:nvPr/>
        </p:nvSpPr>
        <p:spPr>
          <a:xfrm>
            <a:off x="4400778" y="5537710"/>
            <a:ext cx="6146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used</a:t>
            </a:r>
            <a:endParaRPr lang="en-US" sz="12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5419411" y="5357359"/>
            <a:ext cx="1771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wasGeneratedBy</a:t>
            </a:r>
            <a:endParaRPr lang="en-US" sz="1200" b="1" dirty="0"/>
          </a:p>
        </p:txBody>
      </p:sp>
      <p:sp>
        <p:nvSpPr>
          <p:cNvPr id="58" name="Oval 57"/>
          <p:cNvSpPr/>
          <p:nvPr/>
        </p:nvSpPr>
        <p:spPr>
          <a:xfrm>
            <a:off x="2731409" y="5814709"/>
            <a:ext cx="1799360" cy="888005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</p:txBody>
      </p:sp>
      <p:cxnSp>
        <p:nvCxnSpPr>
          <p:cNvPr id="69" name="Curved Connector 68"/>
          <p:cNvCxnSpPr>
            <a:stCxn id="58" idx="0"/>
            <a:endCxn id="11" idx="4"/>
          </p:cNvCxnSpPr>
          <p:nvPr/>
        </p:nvCxnSpPr>
        <p:spPr>
          <a:xfrm rot="16200000" flipV="1">
            <a:off x="3332557" y="5516176"/>
            <a:ext cx="597064" cy="1"/>
          </a:xfrm>
          <a:prstGeom prst="curved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>
            <a:off x="6553200" y="4241544"/>
            <a:ext cx="1799360" cy="888005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Tiff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Scenario</a:t>
            </a:r>
          </a:p>
        </p:txBody>
      </p:sp>
      <p:cxnSp>
        <p:nvCxnSpPr>
          <p:cNvPr id="92" name="Curved Connector 91"/>
          <p:cNvCxnSpPr>
            <a:stCxn id="12" idx="7"/>
            <a:endCxn id="91" idx="4"/>
          </p:cNvCxnSpPr>
          <p:nvPr/>
        </p:nvCxnSpPr>
        <p:spPr>
          <a:xfrm rot="5400000" flipH="1" flipV="1">
            <a:off x="6793271" y="5304406"/>
            <a:ext cx="834466" cy="484752"/>
          </a:xfrm>
          <a:prstGeom prst="curved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/>
          <p:cNvSpPr txBox="1"/>
          <p:nvPr/>
        </p:nvSpPr>
        <p:spPr>
          <a:xfrm>
            <a:off x="7145538" y="5540682"/>
            <a:ext cx="1207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derivedFrom</a:t>
            </a:r>
            <a:endParaRPr lang="en-US" sz="1200" b="1" dirty="0"/>
          </a:p>
        </p:txBody>
      </p:sp>
      <p:sp>
        <p:nvSpPr>
          <p:cNvPr id="96" name="TextBox 95"/>
          <p:cNvSpPr txBox="1"/>
          <p:nvPr/>
        </p:nvSpPr>
        <p:spPr>
          <a:xfrm>
            <a:off x="3323747" y="5321320"/>
            <a:ext cx="1207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derivedFrom</a:t>
            </a:r>
            <a:endParaRPr lang="en-US" sz="12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1524516" y="5812992"/>
            <a:ext cx="1102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WCS</a:t>
            </a:r>
          </a:p>
          <a:p>
            <a:r>
              <a:rPr lang="en-US" sz="1200" dirty="0" smtClean="0"/>
              <a:t>Requirements Service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4903391" y="4798783"/>
            <a:ext cx="1102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Tiff Extraction</a:t>
            </a:r>
          </a:p>
          <a:p>
            <a:r>
              <a:rPr lang="en-US" sz="1200" dirty="0" smtClean="0"/>
              <a:t>Service</a:t>
            </a:r>
          </a:p>
        </p:txBody>
      </p:sp>
    </p:spTree>
    <p:extLst>
      <p:ext uri="{BB962C8B-B14F-4D97-AF65-F5344CB8AC3E}">
        <p14:creationId xmlns:p14="http://schemas.microsoft.com/office/powerpoint/2010/main" val="8595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  <p:bldP spid="9" grpId="0" animBg="1"/>
      <p:bldP spid="13" grpId="0" animBg="1"/>
      <p:bldP spid="43" grpId="0"/>
      <p:bldP spid="44" grpId="0"/>
      <p:bldP spid="45" grpId="0"/>
      <p:bldP spid="46" grpId="0"/>
      <p:bldP spid="58" grpId="0" animBg="1"/>
      <p:bldP spid="91" grpId="0" animBg="1"/>
      <p:bldP spid="95" grpId="0"/>
      <p:bldP spid="96" grpId="0"/>
      <p:bldP spid="97" grpId="0"/>
      <p:bldP spid="9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 – Tons of it!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Modeling:</a:t>
            </a:r>
          </a:p>
          <a:p>
            <a:pPr lvl="1"/>
            <a:r>
              <a:rPr lang="en-US" sz="2400" dirty="0"/>
              <a:t>c</a:t>
            </a:r>
            <a:r>
              <a:rPr lang="en-US" sz="2400" dirty="0" smtClean="0"/>
              <a:t>onnect to different models</a:t>
            </a:r>
          </a:p>
          <a:p>
            <a:pPr lvl="1"/>
            <a:r>
              <a:rPr lang="en-US" sz="2400" dirty="0"/>
              <a:t>w</a:t>
            </a:r>
            <a:r>
              <a:rPr lang="en-US" sz="2400" dirty="0" smtClean="0"/>
              <a:t>ork with different data providers</a:t>
            </a:r>
          </a:p>
          <a:p>
            <a:r>
              <a:rPr lang="en-US" dirty="0" smtClean="0"/>
              <a:t>Provenance:</a:t>
            </a:r>
          </a:p>
          <a:p>
            <a:pPr lvl="1"/>
            <a:r>
              <a:rPr lang="en-US" sz="2400" dirty="0" smtClean="0"/>
              <a:t>Aggregate SADI level provenance with lower level provenance from EDAC and </a:t>
            </a:r>
            <a:r>
              <a:rPr lang="en-US" sz="2400" dirty="0" err="1" smtClean="0"/>
              <a:t>Lifemapper</a:t>
            </a:r>
            <a:endParaRPr lang="en-US" sz="2400" dirty="0" smtClean="0"/>
          </a:p>
          <a:p>
            <a:r>
              <a:rPr lang="en-US" dirty="0" smtClean="0"/>
              <a:t>Reasoning work:</a:t>
            </a:r>
          </a:p>
          <a:p>
            <a:pPr lvl="1"/>
            <a:r>
              <a:rPr lang="en-US" sz="2400" dirty="0"/>
              <a:t>p</a:t>
            </a:r>
            <a:r>
              <a:rPr lang="en-US" sz="2400" dirty="0" smtClean="0"/>
              <a:t>rovide utility for users to identify events</a:t>
            </a:r>
          </a:p>
          <a:p>
            <a:pPr lvl="1"/>
            <a:r>
              <a:rPr lang="en-US" sz="2400" dirty="0"/>
              <a:t>a</a:t>
            </a:r>
            <a:r>
              <a:rPr lang="en-US" sz="2400" dirty="0" smtClean="0"/>
              <a:t>ssociate changing regions with time</a:t>
            </a:r>
          </a:p>
          <a:p>
            <a:pPr marL="457200" lvl="1" indent="0">
              <a:buNone/>
            </a:pPr>
            <a:endParaRPr lang="en-US" sz="24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3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Pattern </a:t>
            </a:r>
            <a:r>
              <a:rPr lang="en-US" dirty="0" smtClean="0"/>
              <a:t>for</a:t>
            </a:r>
            <a:r>
              <a:rPr lang="en-US" dirty="0" smtClean="0"/>
              <a:t> Data-to-Model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199" y="1436557"/>
            <a:ext cx="84057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</a:t>
            </a:r>
            <a:r>
              <a:rPr lang="en-US" b="1" i="1" dirty="0"/>
              <a:t>This Model Web would be a system of interoperable computer models and databases communicating primarily via web services</a:t>
            </a:r>
            <a:r>
              <a:rPr lang="en-US" b="1" i="1" dirty="0" smtClean="0"/>
              <a:t>” </a:t>
            </a:r>
            <a:r>
              <a:rPr lang="en-US" b="1" i="1" dirty="0" smtClean="0"/>
              <a:t>– </a:t>
            </a:r>
            <a:r>
              <a:rPr lang="en-US" b="1" dirty="0" smtClean="0"/>
              <a:t>Geller 2009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60543" y="4509500"/>
            <a:ext cx="136431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Species </a:t>
            </a:r>
            <a:r>
              <a:rPr lang="en-US" sz="1600" b="1" dirty="0" smtClean="0"/>
              <a:t>Data (Database)</a:t>
            </a:r>
            <a:endParaRPr lang="en-US" sz="1600" b="1" dirty="0"/>
          </a:p>
        </p:txBody>
      </p:sp>
      <p:sp>
        <p:nvSpPr>
          <p:cNvPr id="80" name="Rounded Rectangle 79"/>
          <p:cNvSpPr/>
          <p:nvPr/>
        </p:nvSpPr>
        <p:spPr>
          <a:xfrm>
            <a:off x="3260050" y="3522591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Modeling Service </a:t>
            </a:r>
            <a:r>
              <a:rPr lang="en-US" dirty="0"/>
              <a:t>(</a:t>
            </a:r>
            <a:r>
              <a:rPr lang="en-US" dirty="0" smtClean="0"/>
              <a:t>Web Processing Service)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439006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80" idx="1"/>
          </p:cNvCxnSpPr>
          <p:nvPr/>
        </p:nvCxnSpPr>
        <p:spPr>
          <a:xfrm rot="5400000" flipH="1" flipV="1">
            <a:off x="1988617" y="3118631"/>
            <a:ext cx="382069" cy="2160797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338791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2022250" y="2391284"/>
            <a:ext cx="2622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Modeling </a:t>
            </a:r>
            <a:r>
              <a:rPr lang="en-US" sz="1400" b="1" dirty="0" smtClean="0"/>
              <a:t>Environment</a:t>
            </a:r>
          </a:p>
          <a:p>
            <a:r>
              <a:rPr lang="en-US" sz="1400" b="1" dirty="0" smtClean="0"/>
              <a:t>(Web Coverage Service)</a:t>
            </a:r>
            <a:endParaRPr lang="en-US" sz="1400" b="1" dirty="0"/>
          </a:p>
        </p:txBody>
      </p:sp>
      <p:cxnSp>
        <p:nvCxnSpPr>
          <p:cNvPr id="91" name="Straight Arrow Connector 90"/>
          <p:cNvCxnSpPr>
            <a:stCxn id="80" idx="3"/>
            <a:endCxn id="95" idx="1"/>
          </p:cNvCxnSpPr>
          <p:nvPr/>
        </p:nvCxnSpPr>
        <p:spPr>
          <a:xfrm>
            <a:off x="5236882" y="4007994"/>
            <a:ext cx="1231703" cy="140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84" idx="3"/>
            <a:endCxn id="80" idx="1"/>
          </p:cNvCxnSpPr>
          <p:nvPr/>
        </p:nvCxnSpPr>
        <p:spPr>
          <a:xfrm rot="16200000" flipH="1">
            <a:off x="2039682" y="2787625"/>
            <a:ext cx="236363" cy="2204373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/>
          <p:cNvSpPr/>
          <p:nvPr/>
        </p:nvSpPr>
        <p:spPr>
          <a:xfrm>
            <a:off x="6468585" y="2858407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3355706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Rectangle 9"/>
          <p:cNvSpPr/>
          <p:nvPr/>
        </p:nvSpPr>
        <p:spPr>
          <a:xfrm>
            <a:off x="688663" y="5640872"/>
            <a:ext cx="76537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Data and Models are exposed as Open Geospatial Consortium (OGC) services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87772" y="6070540"/>
            <a:ext cx="73807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pattern was suggested and employed by the </a:t>
            </a:r>
            <a:r>
              <a:rPr lang="en-US" dirty="0" err="1"/>
              <a:t>eHabitat</a:t>
            </a:r>
            <a:r>
              <a:rPr lang="en-US" dirty="0"/>
              <a:t>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749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339559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Potential </a:t>
            </a:r>
            <a:r>
              <a:rPr lang="en-US" dirty="0" smtClean="0"/>
              <a:t>Limitations of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4</a:t>
            </a:fld>
            <a:endParaRPr lang="en-US"/>
          </a:p>
        </p:txBody>
      </p:sp>
      <p:cxnSp>
        <p:nvCxnSpPr>
          <p:cNvPr id="82" name="Curved Connector 81"/>
          <p:cNvCxnSpPr>
            <a:stCxn id="60" idx="1"/>
            <a:endCxn id="59" idx="1"/>
          </p:cNvCxnSpPr>
          <p:nvPr/>
        </p:nvCxnSpPr>
        <p:spPr>
          <a:xfrm rot="5400000" flipH="1" flipV="1">
            <a:off x="1988617" y="3118631"/>
            <a:ext cx="382069" cy="2160797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59" idx="3"/>
            <a:endCxn id="72" idx="1"/>
          </p:cNvCxnSpPr>
          <p:nvPr/>
        </p:nvCxnSpPr>
        <p:spPr>
          <a:xfrm>
            <a:off x="5236882" y="4007994"/>
            <a:ext cx="1231703" cy="1406"/>
          </a:xfrm>
          <a:prstGeom prst="straightConnector1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63" idx="3"/>
            <a:endCxn id="59" idx="1"/>
          </p:cNvCxnSpPr>
          <p:nvPr/>
        </p:nvCxnSpPr>
        <p:spPr>
          <a:xfrm rot="16200000" flipH="1">
            <a:off x="2039682" y="2787625"/>
            <a:ext cx="236363" cy="2204373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228869" y="2218699"/>
            <a:ext cx="1879582" cy="1735696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28869" y="4229697"/>
            <a:ext cx="1879582" cy="1087354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388725" y="1222103"/>
            <a:ext cx="132141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Discovery Limitations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36010" y="2169749"/>
            <a:ext cx="660409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Interface Requirement </a:t>
            </a:r>
            <a:r>
              <a:rPr lang="en-US" dirty="0" smtClean="0">
                <a:solidFill>
                  <a:srgbClr val="FF0000"/>
                </a:solidFill>
              </a:rPr>
              <a:t>Disparities: formats and type transformations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Rounded Rectangular Callout 27"/>
          <p:cNvSpPr/>
          <p:nvPr/>
        </p:nvSpPr>
        <p:spPr>
          <a:xfrm>
            <a:off x="1932419" y="1358767"/>
            <a:ext cx="3453960" cy="496906"/>
          </a:xfrm>
          <a:prstGeom prst="wedgeRoundRectCallout">
            <a:avLst>
              <a:gd name="adj1" fmla="val -43747"/>
              <a:gd name="adj2" fmla="val 108799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Where </a:t>
            </a:r>
            <a:r>
              <a:rPr lang="en-US" dirty="0" smtClean="0"/>
              <a:t>can I find relevant data</a:t>
            </a:r>
            <a:r>
              <a:rPr lang="en-US" dirty="0" smtClean="0"/>
              <a:t>?</a:t>
            </a:r>
            <a:endParaRPr lang="en-US" dirty="0" smtClean="0"/>
          </a:p>
        </p:txBody>
      </p:sp>
      <p:sp>
        <p:nvSpPr>
          <p:cNvPr id="30" name="Rounded Rectangular Callout 29"/>
          <p:cNvSpPr/>
          <p:nvPr/>
        </p:nvSpPr>
        <p:spPr>
          <a:xfrm>
            <a:off x="2308132" y="2483163"/>
            <a:ext cx="3453960" cy="783686"/>
          </a:xfrm>
          <a:prstGeom prst="wedgeRoundRectCallout">
            <a:avLst>
              <a:gd name="adj1" fmla="val -45639"/>
              <a:gd name="adj2" fmla="val 137299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What transformations are required to satisfy requirements?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3260050" y="3522591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Modeling Service (Web Processing Service)</a:t>
            </a:r>
            <a:endParaRPr lang="en-US" dirty="0"/>
          </a:p>
        </p:txBody>
      </p:sp>
      <p:sp>
        <p:nvSpPr>
          <p:cNvPr id="60" name="Magnetic Disk 59"/>
          <p:cNvSpPr/>
          <p:nvPr/>
        </p:nvSpPr>
        <p:spPr>
          <a:xfrm>
            <a:off x="687773" y="439006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457200" y="2338791"/>
            <a:ext cx="1496193" cy="1432840"/>
            <a:chOff x="3464384" y="2458077"/>
            <a:chExt cx="1496193" cy="1432840"/>
          </a:xfrm>
        </p:grpSpPr>
        <p:sp>
          <p:nvSpPr>
            <p:cNvPr id="63" name="Data 62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4" name="Data 63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5" name="Data 64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6" name="Data 65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67" name="Straight Connector 66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Rounded Rectangle 71"/>
          <p:cNvSpPr/>
          <p:nvPr/>
        </p:nvSpPr>
        <p:spPr>
          <a:xfrm>
            <a:off x="6468585" y="2858407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3355706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7" name="Rounded Rectangular Callout 76"/>
          <p:cNvSpPr/>
          <p:nvPr/>
        </p:nvSpPr>
        <p:spPr>
          <a:xfrm>
            <a:off x="2336011" y="4870988"/>
            <a:ext cx="3453960" cy="993956"/>
          </a:xfrm>
          <a:prstGeom prst="wedgeRoundRectCallout">
            <a:avLst>
              <a:gd name="adj1" fmla="val -55733"/>
              <a:gd name="adj2" fmla="val -96425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What metadata standard(s) are </a:t>
            </a:r>
            <a:r>
              <a:rPr lang="en-US" dirty="0" smtClean="0"/>
              <a:t>being employed? Is the data relevant for my purposes?</a:t>
            </a:r>
            <a:endParaRPr lang="en-US" dirty="0" smtClean="0"/>
          </a:p>
        </p:txBody>
      </p:sp>
      <p:sp>
        <p:nvSpPr>
          <p:cNvPr id="78" name="TextBox 77"/>
          <p:cNvSpPr txBox="1"/>
          <p:nvPr/>
        </p:nvSpPr>
        <p:spPr>
          <a:xfrm>
            <a:off x="2336011" y="5895106"/>
            <a:ext cx="25075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Metadata interpretation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1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6" grpId="0"/>
      <p:bldP spid="27" grpId="0"/>
      <p:bldP spid="28" grpId="0" animBg="1"/>
      <p:bldP spid="30" grpId="0" animBg="1"/>
      <p:bldP spid="77" grpId="0" animBg="1"/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Earth, Life, and Semantic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5</a:t>
            </a:fld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6842368" y="4546350"/>
            <a:ext cx="1685696" cy="63322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Lifemapper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dirty="0" err="1" smtClean="0"/>
              <a:t>RESTful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5473387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9" idx="1"/>
          </p:cNvCxnSpPr>
          <p:nvPr/>
        </p:nvCxnSpPr>
        <p:spPr>
          <a:xfrm rot="5400000" flipH="1" flipV="1">
            <a:off x="1434953" y="4527263"/>
            <a:ext cx="610424" cy="1281824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948939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2" name="Curved Connector 91"/>
          <p:cNvCxnSpPr>
            <a:stCxn id="84" idx="3"/>
            <a:endCxn id="9" idx="1"/>
          </p:cNvCxnSpPr>
          <p:nvPr/>
        </p:nvCxnSpPr>
        <p:spPr>
          <a:xfrm rot="16200000" flipH="1">
            <a:off x="1477785" y="3959671"/>
            <a:ext cx="481184" cy="1325400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06146" y="1472366"/>
            <a:ext cx="80219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streamlines </a:t>
            </a:r>
            <a:r>
              <a:rPr lang="en-US" dirty="0"/>
              <a:t>the flow of heterogeneous geographic, social, and geological data into </a:t>
            </a:r>
            <a:r>
              <a:rPr lang="en-US" dirty="0" err="1" smtClean="0"/>
              <a:t>Lifemapper</a:t>
            </a:r>
            <a:r>
              <a:rPr lang="en-US" dirty="0" smtClean="0"/>
              <a:t> modeling </a:t>
            </a:r>
            <a:r>
              <a:rPr lang="en-US" dirty="0" smtClean="0"/>
              <a:t>services through semantic mediation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381077" y="3440786"/>
            <a:ext cx="2076525" cy="284435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9" idx="3"/>
            <a:endCxn id="80" idx="1"/>
          </p:cNvCxnSpPr>
          <p:nvPr/>
        </p:nvCxnSpPr>
        <p:spPr>
          <a:xfrm>
            <a:off x="4457602" y="4862963"/>
            <a:ext cx="2384766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381078" y="6356350"/>
            <a:ext cx="2941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ELSEWeb</a:t>
            </a:r>
            <a:r>
              <a:rPr lang="en-US" sz="1400" b="1" dirty="0" smtClean="0"/>
              <a:t> Semantic Mediation Layer</a:t>
            </a:r>
            <a:endParaRPr lang="en-US" sz="1400" b="1" dirty="0"/>
          </a:p>
        </p:txBody>
      </p:sp>
      <p:sp>
        <p:nvSpPr>
          <p:cNvPr id="38" name="Magnetic Disk 37"/>
          <p:cNvSpPr/>
          <p:nvPr/>
        </p:nvSpPr>
        <p:spPr>
          <a:xfrm>
            <a:off x="2533381" y="3576675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016029" y="3526202"/>
            <a:ext cx="1164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Semantic Metadata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107137" y="4353508"/>
            <a:ext cx="967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Adapter KB</a:t>
            </a:r>
            <a:endParaRPr lang="en-US" dirty="0"/>
          </a:p>
        </p:txBody>
      </p:sp>
      <p:pic>
        <p:nvPicPr>
          <p:cNvPr id="20" name="Picture 19" descr="BU00525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784" y="5074551"/>
            <a:ext cx="738097" cy="65953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16234" y="6222775"/>
            <a:ext cx="1831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Lifemapper</a:t>
            </a:r>
            <a:r>
              <a:rPr lang="en-US" b="1" dirty="0" smtClean="0"/>
              <a:t> Species Data</a:t>
            </a:r>
            <a:endParaRPr lang="en-US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638011" y="2513587"/>
            <a:ext cx="35421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Earth Data Analysis (EDAC) </a:t>
            </a:r>
            <a:r>
              <a:rPr lang="en-US" sz="1600" b="1" dirty="0" smtClean="0"/>
              <a:t>WCS Data</a:t>
            </a:r>
            <a:endParaRPr lang="en-US" sz="16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545833" y="5626021"/>
            <a:ext cx="1592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Orchestration Agent</a:t>
            </a:r>
            <a:endParaRPr lang="en-US" dirty="0"/>
          </a:p>
        </p:txBody>
      </p:sp>
      <p:sp>
        <p:nvSpPr>
          <p:cNvPr id="36" name="Magnetic Disk 35"/>
          <p:cNvSpPr/>
          <p:nvPr/>
        </p:nvSpPr>
        <p:spPr>
          <a:xfrm>
            <a:off x="2533381" y="4381778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333050" y="337306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2331274" y="419165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2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5" name="Oval 54"/>
          <p:cNvSpPr/>
          <p:nvPr/>
        </p:nvSpPr>
        <p:spPr>
          <a:xfrm>
            <a:off x="2342888" y="491450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3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4021140" y="3445834"/>
            <a:ext cx="2680672" cy="339730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Supports Data Discovery</a:t>
            </a:r>
            <a:endParaRPr lang="en-US" dirty="0"/>
          </a:p>
        </p:txBody>
      </p:sp>
      <p:sp>
        <p:nvSpPr>
          <p:cNvPr id="62" name="Rounded Rectangle 61"/>
          <p:cNvSpPr/>
          <p:nvPr/>
        </p:nvSpPr>
        <p:spPr>
          <a:xfrm>
            <a:off x="4021140" y="4122060"/>
            <a:ext cx="2759475" cy="577223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Provides an extensible set of transformation services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3307949" y="5283431"/>
            <a:ext cx="3547248" cy="381074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Generates adaptor execution plans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713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54" grpId="0" animBg="1"/>
      <p:bldP spid="55" grpId="0" animBg="1"/>
      <p:bldP spid="61" grpId="0" animBg="1"/>
      <p:bldP spid="62" grpId="0" animBg="1"/>
      <p:bldP spid="7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>
            <a:off x="112059" y="1585461"/>
            <a:ext cx="2988340" cy="13478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112059" y="5008481"/>
            <a:ext cx="5752550" cy="13478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112059" y="2923708"/>
            <a:ext cx="8566566" cy="21069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/>
              <a:t> </a:t>
            </a:r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6</a:t>
            </a:fld>
            <a:endParaRPr lang="en-US"/>
          </a:p>
        </p:txBody>
      </p:sp>
      <p:sp>
        <p:nvSpPr>
          <p:cNvPr id="8" name="Magnetic Disk 7"/>
          <p:cNvSpPr/>
          <p:nvPr/>
        </p:nvSpPr>
        <p:spPr bwMode="auto">
          <a:xfrm>
            <a:off x="704292" y="2997987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Semantic</a:t>
            </a:r>
            <a:endParaRPr lang="en-US" sz="1100" b="1" dirty="0">
              <a:latin typeface="Verdana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MetaData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13" name="Magnetic Disk 12"/>
          <p:cNvSpPr/>
          <p:nvPr/>
        </p:nvSpPr>
        <p:spPr bwMode="auto">
          <a:xfrm>
            <a:off x="659152" y="4049549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Adaptor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KB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14" name="Rounded Rectangle 13"/>
          <p:cNvSpPr/>
          <p:nvPr/>
        </p:nvSpPr>
        <p:spPr bwMode="auto">
          <a:xfrm>
            <a:off x="2921102" y="4177331"/>
            <a:ext cx="2767029" cy="601194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cardioSHARE</a:t>
            </a:r>
            <a:r>
              <a:rPr lang="en-US" sz="1400" dirty="0" smtClean="0"/>
              <a:t> + </a:t>
            </a:r>
            <a:r>
              <a:rPr lang="en-US" sz="1400" dirty="0" smtClean="0"/>
              <a:t>Pellet</a:t>
            </a:r>
          </a:p>
          <a:p>
            <a:pPr algn="ctr"/>
            <a:r>
              <a:rPr lang="en-US" sz="1400" dirty="0" smtClean="0"/>
              <a:t>(</a:t>
            </a:r>
            <a:r>
              <a:rPr lang="en-US" sz="1400" dirty="0" smtClean="0"/>
              <a:t>handles adaptor </a:t>
            </a:r>
            <a:r>
              <a:rPr lang="en-US" sz="1400" dirty="0" smtClean="0"/>
              <a:t>orchestration)</a:t>
            </a:r>
            <a:endParaRPr lang="en-US" sz="1400" dirty="0" smtClean="0"/>
          </a:p>
        </p:txBody>
      </p:sp>
      <p:sp>
        <p:nvSpPr>
          <p:cNvPr id="15" name="Folded Corner 14"/>
          <p:cNvSpPr/>
          <p:nvPr/>
        </p:nvSpPr>
        <p:spPr>
          <a:xfrm>
            <a:off x="457201" y="2041237"/>
            <a:ext cx="944990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OWL</a:t>
            </a:r>
          </a:p>
        </p:txBody>
      </p:sp>
      <p:sp>
        <p:nvSpPr>
          <p:cNvPr id="16" name="Folded Corner 15"/>
          <p:cNvSpPr/>
          <p:nvPr/>
        </p:nvSpPr>
        <p:spPr>
          <a:xfrm>
            <a:off x="1804161" y="2041237"/>
            <a:ext cx="960536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Individuals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80110" y="1905093"/>
            <a:ext cx="2603639" cy="72953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>
            <a:stCxn id="8" idx="1"/>
            <a:endCxn id="29" idx="2"/>
          </p:cNvCxnSpPr>
          <p:nvPr/>
        </p:nvCxnSpPr>
        <p:spPr>
          <a:xfrm flipV="1">
            <a:off x="1576479" y="2634629"/>
            <a:ext cx="5451" cy="363358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Folded Corner 32"/>
          <p:cNvSpPr/>
          <p:nvPr/>
        </p:nvSpPr>
        <p:spPr>
          <a:xfrm>
            <a:off x="934293" y="5298206"/>
            <a:ext cx="1213229" cy="511287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SADI Service OWL</a:t>
            </a:r>
            <a:endParaRPr lang="en-US" sz="1400" dirty="0"/>
          </a:p>
        </p:txBody>
      </p:sp>
      <p:sp>
        <p:nvSpPr>
          <p:cNvPr id="35" name="Rectangle 34"/>
          <p:cNvSpPr/>
          <p:nvPr/>
        </p:nvSpPr>
        <p:spPr>
          <a:xfrm>
            <a:off x="837139" y="5186502"/>
            <a:ext cx="1376524" cy="766909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>
            <a:stCxn id="35" idx="0"/>
            <a:endCxn id="13" idx="3"/>
          </p:cNvCxnSpPr>
          <p:nvPr/>
        </p:nvCxnSpPr>
        <p:spPr>
          <a:xfrm flipV="1">
            <a:off x="1525401" y="4905489"/>
            <a:ext cx="5938" cy="28101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3" idx="4"/>
            <a:endCxn id="14" idx="1"/>
          </p:cNvCxnSpPr>
          <p:nvPr/>
        </p:nvCxnSpPr>
        <p:spPr>
          <a:xfrm>
            <a:off x="2403525" y="4477519"/>
            <a:ext cx="517577" cy="409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/>
          <p:cNvSpPr/>
          <p:nvPr/>
        </p:nvSpPr>
        <p:spPr bwMode="auto">
          <a:xfrm>
            <a:off x="5935448" y="3258861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Selector Service</a:t>
            </a:r>
          </a:p>
        </p:txBody>
      </p:sp>
      <p:sp>
        <p:nvSpPr>
          <p:cNvPr id="43" name="Rounded Rectangle 42"/>
          <p:cNvSpPr/>
          <p:nvPr/>
        </p:nvSpPr>
        <p:spPr bwMode="auto">
          <a:xfrm>
            <a:off x="5935448" y="3877606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1</a:t>
            </a:r>
          </a:p>
        </p:txBody>
      </p:sp>
      <p:sp>
        <p:nvSpPr>
          <p:cNvPr id="44" name="Rounded Rectangle 43"/>
          <p:cNvSpPr/>
          <p:nvPr/>
        </p:nvSpPr>
        <p:spPr bwMode="auto">
          <a:xfrm>
            <a:off x="5935448" y="4516858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n</a:t>
            </a:r>
          </a:p>
        </p:txBody>
      </p:sp>
      <p:sp>
        <p:nvSpPr>
          <p:cNvPr id="45" name="Magnetic Disk 44"/>
          <p:cNvSpPr/>
          <p:nvPr/>
        </p:nvSpPr>
        <p:spPr bwMode="auto">
          <a:xfrm>
            <a:off x="3287421" y="1958086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EDAC Data</a:t>
            </a:r>
          </a:p>
        </p:txBody>
      </p:sp>
      <p:sp>
        <p:nvSpPr>
          <p:cNvPr id="47" name="Folded Corner 46"/>
          <p:cNvSpPr/>
          <p:nvPr/>
        </p:nvSpPr>
        <p:spPr>
          <a:xfrm>
            <a:off x="2955082" y="5230470"/>
            <a:ext cx="1203680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Experiment Specifications RDF</a:t>
            </a:r>
            <a:endParaRPr lang="en-US" sz="1400" dirty="0"/>
          </a:p>
        </p:txBody>
      </p:sp>
      <p:cxnSp>
        <p:nvCxnSpPr>
          <p:cNvPr id="48" name="Straight Arrow Connector 47"/>
          <p:cNvCxnSpPr>
            <a:stCxn id="103" idx="0"/>
            <a:endCxn id="14" idx="2"/>
          </p:cNvCxnSpPr>
          <p:nvPr/>
        </p:nvCxnSpPr>
        <p:spPr>
          <a:xfrm flipH="1" flipV="1">
            <a:off x="4304617" y="4778525"/>
            <a:ext cx="6148" cy="390289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88" idx="2"/>
            <a:endCxn id="42" idx="0"/>
          </p:cNvCxnSpPr>
          <p:nvPr/>
        </p:nvCxnSpPr>
        <p:spPr>
          <a:xfrm>
            <a:off x="6940083" y="2766929"/>
            <a:ext cx="4338" cy="49193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42" idx="2"/>
            <a:endCxn id="43" idx="0"/>
          </p:cNvCxnSpPr>
          <p:nvPr/>
        </p:nvCxnSpPr>
        <p:spPr>
          <a:xfrm>
            <a:off x="6944421" y="3632596"/>
            <a:ext cx="0" cy="24501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43" idx="2"/>
            <a:endCxn id="44" idx="0"/>
          </p:cNvCxnSpPr>
          <p:nvPr/>
        </p:nvCxnSpPr>
        <p:spPr>
          <a:xfrm>
            <a:off x="6944421" y="4251341"/>
            <a:ext cx="0" cy="26551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 bwMode="auto">
          <a:xfrm>
            <a:off x="5935448" y="5136203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Lifemapper</a:t>
            </a:r>
            <a:r>
              <a:rPr lang="en-US" sz="1400" dirty="0" smtClean="0"/>
              <a:t> Service</a:t>
            </a:r>
          </a:p>
        </p:txBody>
      </p:sp>
      <p:cxnSp>
        <p:nvCxnSpPr>
          <p:cNvPr id="75" name="Straight Arrow Connector 74"/>
          <p:cNvCxnSpPr>
            <a:stCxn id="44" idx="2"/>
            <a:endCxn id="74" idx="0"/>
          </p:cNvCxnSpPr>
          <p:nvPr/>
        </p:nvCxnSpPr>
        <p:spPr>
          <a:xfrm>
            <a:off x="6944421" y="4890593"/>
            <a:ext cx="0" cy="24561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5" name="Picture 8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74" y="1764320"/>
            <a:ext cx="1762637" cy="883538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8" name="Rectangle 87"/>
          <p:cNvSpPr/>
          <p:nvPr/>
        </p:nvSpPr>
        <p:spPr>
          <a:xfrm>
            <a:off x="5913543" y="1672625"/>
            <a:ext cx="2053079" cy="1094304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>
            <a:stCxn id="88" idx="1"/>
            <a:endCxn id="45" idx="4"/>
          </p:cNvCxnSpPr>
          <p:nvPr/>
        </p:nvCxnSpPr>
        <p:spPr>
          <a:xfrm flipH="1" flipV="1">
            <a:off x="5031794" y="2217925"/>
            <a:ext cx="881749" cy="1852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8" idx="4"/>
            <a:endCxn id="42" idx="1"/>
          </p:cNvCxnSpPr>
          <p:nvPr/>
        </p:nvCxnSpPr>
        <p:spPr>
          <a:xfrm>
            <a:off x="2448665" y="3425957"/>
            <a:ext cx="3486783" cy="1977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Folded Corner 100"/>
          <p:cNvSpPr/>
          <p:nvPr/>
        </p:nvSpPr>
        <p:spPr>
          <a:xfrm>
            <a:off x="4310745" y="5223261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Model Generation Query (SPARQL)</a:t>
            </a:r>
            <a:endParaRPr lang="en-US" sz="1400" dirty="0"/>
          </a:p>
        </p:txBody>
      </p:sp>
      <p:sp>
        <p:nvSpPr>
          <p:cNvPr id="103" name="Rectangle 102"/>
          <p:cNvSpPr/>
          <p:nvPr/>
        </p:nvSpPr>
        <p:spPr>
          <a:xfrm>
            <a:off x="2856536" y="5168814"/>
            <a:ext cx="2908458" cy="93012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316" y="5675940"/>
            <a:ext cx="1530209" cy="588795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06" name="Straight Arrow Connector 105"/>
          <p:cNvCxnSpPr>
            <a:stCxn id="74" idx="2"/>
            <a:endCxn id="105" idx="0"/>
          </p:cNvCxnSpPr>
          <p:nvPr/>
        </p:nvCxnSpPr>
        <p:spPr>
          <a:xfrm>
            <a:off x="6944421" y="5509938"/>
            <a:ext cx="0" cy="16600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601732" y="2933331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539071" y="4012110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2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2919627" y="4153420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3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625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Harvesting from Earth </a:t>
            </a:r>
            <a:r>
              <a:rPr lang="en-US" sz="3600" dirty="0" smtClean="0"/>
              <a:t>Data Analysis Center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002" y="3560907"/>
            <a:ext cx="2387600" cy="1196807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Magnetic Disk 4"/>
          <p:cNvSpPr/>
          <p:nvPr/>
        </p:nvSpPr>
        <p:spPr>
          <a:xfrm>
            <a:off x="732410" y="180537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Magnetic Disk 6"/>
          <p:cNvSpPr/>
          <p:nvPr/>
        </p:nvSpPr>
        <p:spPr>
          <a:xfrm>
            <a:off x="619710" y="3800720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Folded Corner 7"/>
          <p:cNvSpPr/>
          <p:nvPr/>
        </p:nvSpPr>
        <p:spPr>
          <a:xfrm>
            <a:off x="2806131" y="1980581"/>
            <a:ext cx="1262672" cy="809388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WCS Get Capabilities</a:t>
            </a:r>
          </a:p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9710" y="2655351"/>
            <a:ext cx="1257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Metadata Store</a:t>
            </a:r>
            <a:endParaRPr lang="en-US" dirty="0"/>
          </a:p>
        </p:txBody>
      </p:sp>
      <p:sp>
        <p:nvSpPr>
          <p:cNvPr id="22" name="Folded Corner 21"/>
          <p:cNvSpPr/>
          <p:nvPr/>
        </p:nvSpPr>
        <p:spPr>
          <a:xfrm>
            <a:off x="4519853" y="207826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FGDC 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6166429" y="147244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CF Keywords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7" name="Folded Corner 26"/>
          <p:cNvSpPr/>
          <p:nvPr/>
        </p:nvSpPr>
        <p:spPr>
          <a:xfrm>
            <a:off x="6166429" y="2308017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0000"/>
                </a:solidFill>
              </a:rPr>
              <a:t>ISO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19115 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Topic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Categories</a:t>
            </a:r>
          </a:p>
        </p:txBody>
      </p:sp>
      <p:sp>
        <p:nvSpPr>
          <p:cNvPr id="28" name="Folded Corner 27"/>
          <p:cNvSpPr/>
          <p:nvPr/>
        </p:nvSpPr>
        <p:spPr>
          <a:xfrm>
            <a:off x="7547075" y="1756226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000000"/>
                </a:solidFill>
              </a:rPr>
              <a:t>GCMD</a:t>
            </a:r>
          </a:p>
          <a:p>
            <a:r>
              <a:rPr lang="en-US" sz="1400" dirty="0" smtClean="0">
                <a:solidFill>
                  <a:srgbClr val="000000"/>
                </a:solidFill>
              </a:rPr>
              <a:t>Categories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81700" y="1332375"/>
            <a:ext cx="2908603" cy="2104407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8" idx="3"/>
            <a:endCxn id="22" idx="1"/>
          </p:cNvCxnSpPr>
          <p:nvPr/>
        </p:nvCxnSpPr>
        <p:spPr>
          <a:xfrm>
            <a:off x="4068803" y="2385275"/>
            <a:ext cx="451050" cy="565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2" idx="3"/>
            <a:endCxn id="29" idx="1"/>
          </p:cNvCxnSpPr>
          <p:nvPr/>
        </p:nvCxnSpPr>
        <p:spPr>
          <a:xfrm flipV="1">
            <a:off x="5598737" y="2384579"/>
            <a:ext cx="382963" cy="6353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eft Brace 35"/>
          <p:cNvSpPr/>
          <p:nvPr/>
        </p:nvSpPr>
        <p:spPr>
          <a:xfrm>
            <a:off x="1830365" y="1668583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32690" y="4757714"/>
            <a:ext cx="125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Store</a:t>
            </a:r>
            <a:endParaRPr lang="en-US" dirty="0"/>
          </a:p>
        </p:txBody>
      </p:sp>
      <p:sp>
        <p:nvSpPr>
          <p:cNvPr id="38" name="Left Brace 37"/>
          <p:cNvSpPr/>
          <p:nvPr/>
        </p:nvSpPr>
        <p:spPr>
          <a:xfrm>
            <a:off x="1780561" y="3414861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8" idx="2"/>
            <a:endCxn id="4" idx="0"/>
          </p:cNvCxnSpPr>
          <p:nvPr/>
        </p:nvCxnSpPr>
        <p:spPr>
          <a:xfrm flipH="1">
            <a:off x="3433802" y="2789969"/>
            <a:ext cx="3665" cy="77093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266428" y="4831171"/>
            <a:ext cx="4286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WCS Data = Multipart MIME = Payload Tiff + Metadata</a:t>
            </a:r>
            <a:endParaRPr lang="en-US" sz="1400" b="1" dirty="0"/>
          </a:p>
        </p:txBody>
      </p:sp>
      <p:sp>
        <p:nvSpPr>
          <p:cNvPr id="21" name="Magnetic Disk 20"/>
          <p:cNvSpPr/>
          <p:nvPr/>
        </p:nvSpPr>
        <p:spPr bwMode="auto">
          <a:xfrm>
            <a:off x="7209711" y="4548968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Semantic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Metadata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7988203" y="3586902"/>
            <a:ext cx="669328" cy="85921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377646" y="3582937"/>
            <a:ext cx="30961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Harvesting</a:t>
            </a:r>
            <a:r>
              <a:rPr lang="en-US" sz="1400" dirty="0" smtClean="0"/>
              <a:t>: </a:t>
            </a:r>
            <a:r>
              <a:rPr lang="en-US" sz="1400" dirty="0" smtClean="0"/>
              <a:t>translate metadata descriptions into our </a:t>
            </a:r>
            <a:r>
              <a:rPr lang="en-US" sz="1400" dirty="0" err="1" smtClean="0"/>
              <a:t>ELSEWeb</a:t>
            </a:r>
            <a:r>
              <a:rPr lang="en-US" sz="1400" dirty="0" smtClean="0"/>
              <a:t> data model </a:t>
            </a:r>
            <a:endParaRPr lang="en-US" sz="1400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874350"/>
              </p:ext>
            </p:extLst>
          </p:nvPr>
        </p:nvGraphicFramePr>
        <p:xfrm>
          <a:off x="193700" y="5734469"/>
          <a:ext cx="8229600" cy="813760"/>
        </p:xfrm>
        <a:graphic>
          <a:graphicData uri="http://schemas.openxmlformats.org/drawingml/2006/table">
            <a:tbl>
              <a:tblPr/>
              <a:tblGrid>
                <a:gridCol w="1221500"/>
                <a:gridCol w="2101395"/>
                <a:gridCol w="2474056"/>
                <a:gridCol w="2432649"/>
              </a:tblGrid>
              <a:tr h="159416"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CF</a:t>
                      </a:r>
                    </a:p>
                  </a:txBody>
                  <a:tcPr marL="10352" marR="10352" marT="1035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dew_point_temperature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degrees celsius *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1532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precipitation_amount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Millimeters times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1532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air_temperature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degrees celsius *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3064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GCMD_Science</a:t>
                      </a:r>
                    </a:p>
                  </a:txBody>
                  <a:tcPr marL="10352" marR="10352" marT="1035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LAND SURFACE 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bit field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VEGETATION INDEX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unitless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193700" y="5365137"/>
            <a:ext cx="4382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Harvested Data Breakdown of 6656 Datasets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86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0" grpId="0" animBg="1"/>
      <p:bldP spid="24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Desirable Semantic Metadata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69479" y="3733060"/>
            <a:ext cx="475428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Data </a:t>
            </a:r>
            <a:r>
              <a:rPr lang="en-US" sz="1600" dirty="0" smtClean="0"/>
              <a:t>Catalog </a:t>
            </a:r>
            <a:r>
              <a:rPr lang="en-US" sz="1600" dirty="0" smtClean="0"/>
              <a:t>Vocabulary (DCAT): Describes non-RDF datasets in terms of spatial/temporal coverage, format, and themes</a:t>
            </a:r>
            <a:endParaRPr lang="en-US" sz="16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32292" y="2721384"/>
            <a:ext cx="2556040" cy="58318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b="1" dirty="0" smtClean="0"/>
              <a:t>What kind of data?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7022" y="2596864"/>
            <a:ext cx="519610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Observation Ontology (OBOE): Describes data in terms of entities (i.e., the physical thing being measured and it characteristics (i.e., properties)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5379001" y="5073358"/>
            <a:ext cx="344475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Provenance Ontology (PROV-O): W3C recommendation for interchanging provenance modeled in PROV</a:t>
            </a:r>
            <a:endParaRPr lang="en-US" sz="16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29183" y="3807772"/>
            <a:ext cx="3550155" cy="583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Where can I get the data?</a:t>
            </a:r>
            <a:endParaRPr lang="en-US" sz="2400" b="1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29183" y="4702515"/>
            <a:ext cx="5398074" cy="1386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How was the data </a:t>
            </a:r>
            <a:r>
              <a:rPr lang="en-US" sz="2400" b="1" dirty="0" smtClean="0"/>
              <a:t>generated</a:t>
            </a:r>
            <a:endParaRPr lang="en-US" sz="2400" b="1" dirty="0" smtClean="0"/>
          </a:p>
          <a:p>
            <a:pPr marL="0" indent="0">
              <a:buNone/>
            </a:pPr>
            <a:r>
              <a:rPr lang="en-US" sz="2400" b="1" dirty="0" smtClean="0"/>
              <a:t>Who was responsible for publishing?</a:t>
            </a:r>
          </a:p>
          <a:p>
            <a:pPr marL="0" indent="0">
              <a:buNone/>
            </a:pPr>
            <a:r>
              <a:rPr lang="en-US" sz="2400" b="1" dirty="0" smtClean="0"/>
              <a:t>When was it generated?</a:t>
            </a:r>
            <a:endParaRPr lang="en-US" sz="2400" b="1" dirty="0"/>
          </a:p>
        </p:txBody>
      </p:sp>
      <p:sp>
        <p:nvSpPr>
          <p:cNvPr id="18" name="Rectangle 17"/>
          <p:cNvSpPr/>
          <p:nvPr/>
        </p:nvSpPr>
        <p:spPr>
          <a:xfrm>
            <a:off x="457199" y="1846266"/>
            <a:ext cx="80969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The </a:t>
            </a:r>
            <a:r>
              <a:rPr lang="en-US" dirty="0" err="1"/>
              <a:t>ELSEWeb</a:t>
            </a:r>
            <a:r>
              <a:rPr lang="en-US" dirty="0"/>
              <a:t> Semantic Data model was designed to support the following concerns: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201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build="p"/>
      <p:bldP spid="10" grpId="0" animBg="1"/>
      <p:bldP spid="11" grpId="0" animBg="1"/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Partial </a:t>
            </a:r>
            <a:r>
              <a:rPr lang="en-US" dirty="0" smtClean="0"/>
              <a:t>Semantic </a:t>
            </a:r>
            <a:r>
              <a:rPr lang="en-US" dirty="0" smtClean="0"/>
              <a:t>Data Model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392234" y="1829771"/>
            <a:ext cx="1353556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Catalog</a:t>
            </a:r>
            <a:endParaRPr lang="en-US" sz="2400" b="0" dirty="0"/>
          </a:p>
        </p:txBody>
      </p:sp>
      <p:sp>
        <p:nvSpPr>
          <p:cNvPr id="74" name="TextBox 73"/>
          <p:cNvSpPr txBox="1"/>
          <p:nvPr/>
        </p:nvSpPr>
        <p:spPr>
          <a:xfrm>
            <a:off x="3931275" y="1829770"/>
            <a:ext cx="137775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Dataset</a:t>
            </a:r>
            <a:endParaRPr lang="en-US" sz="2400" b="0" dirty="0"/>
          </a:p>
        </p:txBody>
      </p:sp>
      <p:sp>
        <p:nvSpPr>
          <p:cNvPr id="75" name="TextBox 74"/>
          <p:cNvSpPr txBox="1"/>
          <p:nvPr/>
        </p:nvSpPr>
        <p:spPr>
          <a:xfrm>
            <a:off x="3651882" y="2896057"/>
            <a:ext cx="1935295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effectLst/>
              </a:rPr>
              <a:t>WCSCoverage</a:t>
            </a:r>
            <a:endParaRPr lang="en-US" sz="2400" dirty="0" smtClean="0">
              <a:effectLst/>
            </a:endParaRPr>
          </a:p>
          <a:p>
            <a:r>
              <a:rPr lang="en-US" sz="2400" b="0" dirty="0" smtClean="0">
                <a:effectLst/>
              </a:rPr>
              <a:t>Dataset</a:t>
            </a:r>
            <a:endParaRPr lang="en-US" sz="2400" b="0" dirty="0">
              <a:effectLst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7436466" y="3082836"/>
            <a:ext cx="147528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Location</a:t>
            </a:r>
            <a:endParaRPr lang="en-US" sz="2400" b="0" dirty="0"/>
          </a:p>
        </p:txBody>
      </p:sp>
      <p:sp>
        <p:nvSpPr>
          <p:cNvPr id="77" name="TextBox 76"/>
          <p:cNvSpPr txBox="1"/>
          <p:nvPr/>
        </p:nvSpPr>
        <p:spPr>
          <a:xfrm>
            <a:off x="307554" y="3082835"/>
            <a:ext cx="224773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PeriodOfTime</a:t>
            </a:r>
            <a:endParaRPr lang="en-US" sz="2400" b="0" dirty="0"/>
          </a:p>
        </p:txBody>
      </p:sp>
      <p:cxnSp>
        <p:nvCxnSpPr>
          <p:cNvPr id="78" name="Straight Arrow Connector 77"/>
          <p:cNvCxnSpPr>
            <a:stCxn id="75" idx="0"/>
            <a:endCxn id="74" idx="2"/>
          </p:cNvCxnSpPr>
          <p:nvPr/>
        </p:nvCxnSpPr>
        <p:spPr bwMode="auto">
          <a:xfrm flipV="1">
            <a:off x="4619530" y="2291435"/>
            <a:ext cx="621" cy="60462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79" name="TextBox 78"/>
          <p:cNvSpPr txBox="1"/>
          <p:nvPr/>
        </p:nvSpPr>
        <p:spPr>
          <a:xfrm>
            <a:off x="7030071" y="1829771"/>
            <a:ext cx="197752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cxnSp>
        <p:nvCxnSpPr>
          <p:cNvPr id="80" name="Straight Arrow Connector 79"/>
          <p:cNvCxnSpPr>
            <a:stCxn id="73" idx="3"/>
            <a:endCxn id="74" idx="1"/>
          </p:cNvCxnSpPr>
          <p:nvPr/>
        </p:nvCxnSpPr>
        <p:spPr bwMode="auto">
          <a:xfrm flipV="1">
            <a:off x="1745790" y="2060603"/>
            <a:ext cx="218548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1" name="Straight Arrow Connector 80"/>
          <p:cNvCxnSpPr>
            <a:stCxn id="74" idx="3"/>
            <a:endCxn id="79" idx="1"/>
          </p:cNvCxnSpPr>
          <p:nvPr/>
        </p:nvCxnSpPr>
        <p:spPr bwMode="auto">
          <a:xfrm>
            <a:off x="5309026" y="2060603"/>
            <a:ext cx="172104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2" name="Straight Arrow Connector 81"/>
          <p:cNvCxnSpPr>
            <a:stCxn id="75" idx="3"/>
            <a:endCxn id="76" idx="1"/>
          </p:cNvCxnSpPr>
          <p:nvPr/>
        </p:nvCxnSpPr>
        <p:spPr bwMode="auto">
          <a:xfrm>
            <a:off x="5587177" y="3311556"/>
            <a:ext cx="1849289" cy="2113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3" name="Straight Arrow Connector 82"/>
          <p:cNvCxnSpPr>
            <a:stCxn id="75" idx="1"/>
            <a:endCxn id="77" idx="3"/>
          </p:cNvCxnSpPr>
          <p:nvPr/>
        </p:nvCxnSpPr>
        <p:spPr bwMode="auto">
          <a:xfrm flipH="1">
            <a:off x="2555285" y="3311556"/>
            <a:ext cx="1096597" cy="211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4" name="TextBox 83"/>
          <p:cNvSpPr txBox="1"/>
          <p:nvPr/>
        </p:nvSpPr>
        <p:spPr>
          <a:xfrm>
            <a:off x="3474081" y="4234304"/>
            <a:ext cx="228079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Measurement</a:t>
            </a:r>
            <a:endParaRPr lang="en-US" sz="2400" b="0" dirty="0"/>
          </a:p>
        </p:txBody>
      </p:sp>
      <p:sp>
        <p:nvSpPr>
          <p:cNvPr id="85" name="TextBox 84"/>
          <p:cNvSpPr txBox="1"/>
          <p:nvPr/>
        </p:nvSpPr>
        <p:spPr>
          <a:xfrm>
            <a:off x="256748" y="4234304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86" name="TextBox 85"/>
          <p:cNvSpPr txBox="1"/>
          <p:nvPr/>
        </p:nvSpPr>
        <p:spPr>
          <a:xfrm>
            <a:off x="6809941" y="4234306"/>
            <a:ext cx="20419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Observation</a:t>
            </a:r>
            <a:endParaRPr lang="en-US" sz="2400" b="0" dirty="0"/>
          </a:p>
        </p:txBody>
      </p:sp>
      <p:sp>
        <p:nvSpPr>
          <p:cNvPr id="87" name="TextBox 86"/>
          <p:cNvSpPr txBox="1"/>
          <p:nvPr/>
        </p:nvSpPr>
        <p:spPr>
          <a:xfrm>
            <a:off x="7284077" y="5470436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cxnSp>
        <p:nvCxnSpPr>
          <p:cNvPr id="88" name="Straight Arrow Connector 87"/>
          <p:cNvCxnSpPr>
            <a:stCxn id="75" idx="2"/>
            <a:endCxn id="84" idx="0"/>
          </p:cNvCxnSpPr>
          <p:nvPr/>
        </p:nvCxnSpPr>
        <p:spPr bwMode="auto">
          <a:xfrm flipH="1">
            <a:off x="4614478" y="3727054"/>
            <a:ext cx="5052" cy="50725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9" name="Straight Arrow Connector 88"/>
          <p:cNvCxnSpPr>
            <a:stCxn id="84" idx="3"/>
            <a:endCxn id="86" idx="1"/>
          </p:cNvCxnSpPr>
          <p:nvPr/>
        </p:nvCxnSpPr>
        <p:spPr bwMode="auto">
          <a:xfrm>
            <a:off x="5754874" y="4465137"/>
            <a:ext cx="1055067" cy="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0" name="Straight Arrow Connector 89"/>
          <p:cNvCxnSpPr>
            <a:stCxn id="84" idx="1"/>
            <a:endCxn id="85" idx="3"/>
          </p:cNvCxnSpPr>
          <p:nvPr/>
        </p:nvCxnSpPr>
        <p:spPr bwMode="auto">
          <a:xfrm flipH="1">
            <a:off x="2553921" y="4465137"/>
            <a:ext cx="920160" cy="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1" name="Straight Arrow Connector 90"/>
          <p:cNvCxnSpPr>
            <a:stCxn id="86" idx="2"/>
            <a:endCxn id="87" idx="0"/>
          </p:cNvCxnSpPr>
          <p:nvPr/>
        </p:nvCxnSpPr>
        <p:spPr bwMode="auto">
          <a:xfrm flipH="1">
            <a:off x="7824925" y="4695971"/>
            <a:ext cx="6014" cy="77446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94" name="Round Single Corner Rectangle 93"/>
          <p:cNvSpPr/>
          <p:nvPr/>
        </p:nvSpPr>
        <p:spPr bwMode="auto">
          <a:xfrm>
            <a:off x="307555" y="4940524"/>
            <a:ext cx="321733" cy="321733"/>
          </a:xfrm>
          <a:prstGeom prst="round1Rect">
            <a:avLst>
              <a:gd name="adj" fmla="val 0"/>
            </a:avLst>
          </a:prstGeom>
          <a:solidFill>
            <a:srgbClr val="66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2204078" y="1777483"/>
            <a:ext cx="126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cat:dataset</a:t>
            </a:r>
            <a:endParaRPr lang="en-US" sz="1200" dirty="0"/>
          </a:p>
        </p:txBody>
      </p:sp>
      <p:sp>
        <p:nvSpPr>
          <p:cNvPr id="96" name="TextBox 95"/>
          <p:cNvSpPr txBox="1"/>
          <p:nvPr/>
        </p:nvSpPr>
        <p:spPr>
          <a:xfrm>
            <a:off x="5445319" y="1780973"/>
            <a:ext cx="1623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dcat:distribution</a:t>
            </a:r>
            <a:endParaRPr lang="en-US" sz="1200" dirty="0"/>
          </a:p>
        </p:txBody>
      </p:sp>
      <p:sp>
        <p:nvSpPr>
          <p:cNvPr id="97" name="TextBox 96"/>
          <p:cNvSpPr txBox="1"/>
          <p:nvPr/>
        </p:nvSpPr>
        <p:spPr>
          <a:xfrm>
            <a:off x="6107710" y="3032058"/>
            <a:ext cx="102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c:spatial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2580692" y="3019606"/>
            <a:ext cx="1224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dc:temporal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64756" y="4855858"/>
            <a:ext cx="1018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DCAT</a:t>
            </a:r>
            <a:endParaRPr lang="en-US" sz="2400" b="0" dirty="0"/>
          </a:p>
        </p:txBody>
      </p:sp>
      <p:sp>
        <p:nvSpPr>
          <p:cNvPr id="100" name="Round Single Corner Rectangle 99"/>
          <p:cNvSpPr/>
          <p:nvPr/>
        </p:nvSpPr>
        <p:spPr bwMode="auto">
          <a:xfrm>
            <a:off x="307554" y="5808640"/>
            <a:ext cx="321733" cy="321733"/>
          </a:xfrm>
          <a:prstGeom prst="round1Rect">
            <a:avLst>
              <a:gd name="adj" fmla="val 0"/>
            </a:avLst>
          </a:prstGeom>
          <a:solidFill>
            <a:srgbClr val="FFFF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64755" y="5711522"/>
            <a:ext cx="1074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OBOE</a:t>
            </a:r>
            <a:endParaRPr lang="en-US" sz="2400" b="0" dirty="0"/>
          </a:p>
        </p:txBody>
      </p:sp>
      <p:sp>
        <p:nvSpPr>
          <p:cNvPr id="102" name="Round Single Corner Rectangle 101"/>
          <p:cNvSpPr/>
          <p:nvPr/>
        </p:nvSpPr>
        <p:spPr bwMode="auto">
          <a:xfrm>
            <a:off x="312047" y="6246074"/>
            <a:ext cx="321733" cy="321733"/>
          </a:xfrm>
          <a:prstGeom prst="round1Rect">
            <a:avLst>
              <a:gd name="adj" fmla="val 0"/>
            </a:avLst>
          </a:prstGeom>
          <a:solidFill>
            <a:srgbClr val="FF66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769248" y="6161408"/>
            <a:ext cx="1279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PROVO</a:t>
            </a:r>
            <a:endParaRPr lang="en-US" sz="2400" b="0" dirty="0"/>
          </a:p>
        </p:txBody>
      </p:sp>
      <p:sp>
        <p:nvSpPr>
          <p:cNvPr id="104" name="TextBox 103"/>
          <p:cNvSpPr txBox="1"/>
          <p:nvPr/>
        </p:nvSpPr>
        <p:spPr>
          <a:xfrm>
            <a:off x="5658479" y="3819443"/>
            <a:ext cx="2146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boe:measurementFor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2136345" y="3853307"/>
            <a:ext cx="20378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boe:ofCharacteristic</a:t>
            </a:r>
            <a:endParaRPr lang="en-US" sz="1200" dirty="0"/>
          </a:p>
        </p:txBody>
      </p:sp>
      <p:sp>
        <p:nvSpPr>
          <p:cNvPr id="106" name="TextBox 105"/>
          <p:cNvSpPr txBox="1"/>
          <p:nvPr/>
        </p:nvSpPr>
        <p:spPr>
          <a:xfrm>
            <a:off x="6809941" y="4950942"/>
            <a:ext cx="13516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boe:ofEntity</a:t>
            </a:r>
            <a:endParaRPr lang="en-US" sz="1200" dirty="0"/>
          </a:p>
        </p:txBody>
      </p:sp>
      <p:sp>
        <p:nvSpPr>
          <p:cNvPr id="108" name="TextBox 107"/>
          <p:cNvSpPr txBox="1"/>
          <p:nvPr/>
        </p:nvSpPr>
        <p:spPr>
          <a:xfrm>
            <a:off x="3487477" y="2372901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39" name="Round Single Corner Rectangle 38"/>
          <p:cNvSpPr/>
          <p:nvPr/>
        </p:nvSpPr>
        <p:spPr bwMode="auto">
          <a:xfrm>
            <a:off x="299087" y="5389789"/>
            <a:ext cx="321733" cy="321733"/>
          </a:xfrm>
          <a:prstGeom prst="round1Rect">
            <a:avLst>
              <a:gd name="adj" fmla="val 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80194" y="5278678"/>
            <a:ext cx="1344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ELSEWeb</a:t>
            </a:r>
            <a:endParaRPr lang="en-US" sz="2400" b="0" dirty="0"/>
          </a:p>
        </p:txBody>
      </p:sp>
      <p:sp>
        <p:nvSpPr>
          <p:cNvPr id="42" name="TextBox 41"/>
          <p:cNvSpPr txBox="1"/>
          <p:nvPr/>
        </p:nvSpPr>
        <p:spPr>
          <a:xfrm>
            <a:off x="4155472" y="5627615"/>
            <a:ext cx="925554" cy="461665"/>
          </a:xfrm>
          <a:prstGeom prst="rect">
            <a:avLst/>
          </a:prstGeom>
          <a:solidFill>
            <a:srgbClr val="FF66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Agent</a:t>
            </a:r>
            <a:endParaRPr lang="en-US" sz="2400" b="0" dirty="0"/>
          </a:p>
        </p:txBody>
      </p:sp>
      <p:cxnSp>
        <p:nvCxnSpPr>
          <p:cNvPr id="43" name="Straight Arrow Connector 42"/>
          <p:cNvCxnSpPr>
            <a:stCxn id="84" idx="2"/>
            <a:endCxn id="42" idx="0"/>
          </p:cNvCxnSpPr>
          <p:nvPr/>
        </p:nvCxnSpPr>
        <p:spPr bwMode="auto">
          <a:xfrm>
            <a:off x="4614478" y="4695969"/>
            <a:ext cx="3771" cy="931646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6" name="TextBox 45"/>
          <p:cNvSpPr txBox="1"/>
          <p:nvPr/>
        </p:nvSpPr>
        <p:spPr>
          <a:xfrm>
            <a:off x="4591186" y="5053065"/>
            <a:ext cx="1733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p</a:t>
            </a:r>
            <a:r>
              <a:rPr lang="en-US" sz="1200" dirty="0" err="1" smtClean="0"/>
              <a:t>rov:wasAssociatedWith</a:t>
            </a:r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2124884" y="6253741"/>
            <a:ext cx="57060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http://</a:t>
            </a:r>
            <a:r>
              <a:rPr lang="en-US" sz="1600" b="1" dirty="0" err="1"/>
              <a:t>ontology.cybershare.utep.edu</a:t>
            </a:r>
            <a:r>
              <a:rPr lang="en-US" sz="1600" b="1" dirty="0"/>
              <a:t>/</a:t>
            </a:r>
            <a:r>
              <a:rPr lang="en-US" sz="1600" b="1" dirty="0" err="1"/>
              <a:t>ELSEWeb</a:t>
            </a:r>
            <a:r>
              <a:rPr lang="en-US" sz="1600" b="1" dirty="0"/>
              <a:t>/</a:t>
            </a:r>
            <a:r>
              <a:rPr lang="en-US" sz="1600" b="1" dirty="0" err="1"/>
              <a:t>elsewebdata.owl</a:t>
            </a:r>
            <a:endParaRPr lang="en-US" sz="1600" b="1" dirty="0"/>
          </a:p>
        </p:txBody>
      </p:sp>
      <p:sp>
        <p:nvSpPr>
          <p:cNvPr id="4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23B230E7-971B-F545-A5C5-551EC8F7F6B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795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2209</TotalTime>
  <Words>1896</Words>
  <Application>Microsoft Macintosh PowerPoint</Application>
  <PresentationFormat>On-screen Show (4:3)</PresentationFormat>
  <Paragraphs>403</Paragraphs>
  <Slides>24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ELSEWeb meets SADI: Supporting Data-to-Model Integration for Biodiversity Forecasting</vt:lpstr>
      <vt:lpstr>Outline</vt:lpstr>
      <vt:lpstr>A Pattern for Data-to-Model Web</vt:lpstr>
      <vt:lpstr>Potential Limitations of Pattern</vt:lpstr>
      <vt:lpstr>Earth, Life, and Semantic Web</vt:lpstr>
      <vt:lpstr>ELSEWeb Components</vt:lpstr>
      <vt:lpstr>Harvesting from Earth Data Analysis Center</vt:lpstr>
      <vt:lpstr>Desirable Semantic Metadata Model</vt:lpstr>
      <vt:lpstr>Partial Semantic Data Model</vt:lpstr>
      <vt:lpstr>Mapping CF to OBOE</vt:lpstr>
      <vt:lpstr>Describing Adaptors using SADI</vt:lpstr>
      <vt:lpstr>An Example SADI Service: Tiff Scenario Extraction</vt:lpstr>
      <vt:lpstr>PowerPoint Presentation</vt:lpstr>
      <vt:lpstr>Coordinating Adaptor Execution</vt:lpstr>
      <vt:lpstr>Experiment Specification Ontology</vt:lpstr>
      <vt:lpstr>Use Case: Chihuahuan Desert Encroachment</vt:lpstr>
      <vt:lpstr>Transition from Grassland to Desert</vt:lpstr>
      <vt:lpstr>Implications of an Encroaching Desert Ecosystem</vt:lpstr>
      <vt:lpstr>Chihuahuan Related Inquiries</vt:lpstr>
      <vt:lpstr>A Chihuahuan Desert Experiment Specification</vt:lpstr>
      <vt:lpstr>A Chihuahuan Desert Experiment Specification</vt:lpstr>
      <vt:lpstr>Ultimate ELSEWeb Goal</vt:lpstr>
      <vt:lpstr>ELSEWeb and Prov-o</vt:lpstr>
      <vt:lpstr>Future Work – Tons of it!</vt:lpstr>
    </vt:vector>
  </TitlesOfParts>
  <Company>Cyber-Share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Del Rio</dc:creator>
  <cp:lastModifiedBy>Nicholas Del Rio</cp:lastModifiedBy>
  <cp:revision>591</cp:revision>
  <dcterms:created xsi:type="dcterms:W3CDTF">2013-11-06T02:05:54Z</dcterms:created>
  <dcterms:modified xsi:type="dcterms:W3CDTF">2013-11-15T01:42:45Z</dcterms:modified>
</cp:coreProperties>
</file>

<file path=docProps/thumbnail.jpeg>
</file>